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93.xml"/>
  <Override ContentType="application/vnd.openxmlformats-officedocument.presentationml.slide+xml" PartName="/ppt/slides/slide80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88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9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  <p:sldId id="347" r:id="rId98"/>
    <p:sldId id="348" r:id="rId99"/>
  </p:sldIdLst>
  <p:sldSz cy="5143500" cx="9144000"/>
  <p:notesSz cx="6858000" cy="9144000"/>
  <p:embeddedFontLst>
    <p:embeddedFont>
      <p:font typeface="Economica"/>
      <p:regular r:id="rId100"/>
      <p:bold r:id="rId101"/>
      <p:italic r:id="rId102"/>
      <p:boldItalic r:id="rId10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936">
          <p15:clr>
            <a:srgbClr val="A4A3A4"/>
          </p15:clr>
        </p15:guide>
        <p15:guide id="2" pos="1447">
          <p15:clr>
            <a:srgbClr val="A4A3A4"/>
          </p15:clr>
        </p15:guide>
        <p15:guide id="3" pos="4451">
          <p15:clr>
            <a:srgbClr val="9AA0A6"/>
          </p15:clr>
        </p15:guide>
        <p15:guide id="4" orient="horz" pos="2304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40EE99BF-0687-463C-A00B-9E3E1EFD0C24}">
  <a:tblStyle styleId="{40EE99BF-0687-463C-A00B-9E3E1EFD0C2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936" orient="horz"/>
        <p:guide pos="1447"/>
        <p:guide pos="4451"/>
        <p:guide pos="2304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103" Type="http://schemas.openxmlformats.org/officeDocument/2006/relationships/font" Target="fonts/Economica-boldItalic.fntdata"/><Relationship Id="rId102" Type="http://schemas.openxmlformats.org/officeDocument/2006/relationships/font" Target="fonts/Economica-italic.fntdata"/><Relationship Id="rId101" Type="http://schemas.openxmlformats.org/officeDocument/2006/relationships/font" Target="fonts/Economica-bold.fntdata"/><Relationship Id="rId100" Type="http://schemas.openxmlformats.org/officeDocument/2006/relationships/font" Target="fonts/Economica-regular.fntdata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95" Type="http://schemas.openxmlformats.org/officeDocument/2006/relationships/slide" Target="slides/slide89.xml"/><Relationship Id="rId94" Type="http://schemas.openxmlformats.org/officeDocument/2006/relationships/slide" Target="slides/slide88.xml"/><Relationship Id="rId97" Type="http://schemas.openxmlformats.org/officeDocument/2006/relationships/slide" Target="slides/slide91.xml"/><Relationship Id="rId96" Type="http://schemas.openxmlformats.org/officeDocument/2006/relationships/slide" Target="slides/slide90.xml"/><Relationship Id="rId11" Type="http://schemas.openxmlformats.org/officeDocument/2006/relationships/slide" Target="slides/slide5.xml"/><Relationship Id="rId99" Type="http://schemas.openxmlformats.org/officeDocument/2006/relationships/slide" Target="slides/slide93.xml"/><Relationship Id="rId10" Type="http://schemas.openxmlformats.org/officeDocument/2006/relationships/slide" Target="slides/slide4.xml"/><Relationship Id="rId98" Type="http://schemas.openxmlformats.org/officeDocument/2006/relationships/slide" Target="slides/slide92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91" Type="http://schemas.openxmlformats.org/officeDocument/2006/relationships/slide" Target="slides/slide85.xml"/><Relationship Id="rId90" Type="http://schemas.openxmlformats.org/officeDocument/2006/relationships/slide" Target="slides/slide84.xml"/><Relationship Id="rId93" Type="http://schemas.openxmlformats.org/officeDocument/2006/relationships/slide" Target="slides/slide87.xml"/><Relationship Id="rId92" Type="http://schemas.openxmlformats.org/officeDocument/2006/relationships/slide" Target="slides/slide8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Relationship Id="rId84" Type="http://schemas.openxmlformats.org/officeDocument/2006/relationships/slide" Target="slides/slide78.xml"/><Relationship Id="rId83" Type="http://schemas.openxmlformats.org/officeDocument/2006/relationships/slide" Target="slides/slide77.xml"/><Relationship Id="rId86" Type="http://schemas.openxmlformats.org/officeDocument/2006/relationships/slide" Target="slides/slide80.xml"/><Relationship Id="rId85" Type="http://schemas.openxmlformats.org/officeDocument/2006/relationships/slide" Target="slides/slide79.xml"/><Relationship Id="rId88" Type="http://schemas.openxmlformats.org/officeDocument/2006/relationships/slide" Target="slides/slide82.xml"/><Relationship Id="rId87" Type="http://schemas.openxmlformats.org/officeDocument/2006/relationships/slide" Target="slides/slide81.xml"/><Relationship Id="rId89" Type="http://schemas.openxmlformats.org/officeDocument/2006/relationships/slide" Target="slides/slide83.xml"/><Relationship Id="rId80" Type="http://schemas.openxmlformats.org/officeDocument/2006/relationships/slide" Target="slides/slide74.xml"/><Relationship Id="rId82" Type="http://schemas.openxmlformats.org/officeDocument/2006/relationships/slide" Target="slides/slide76.xml"/><Relationship Id="rId81" Type="http://schemas.openxmlformats.org/officeDocument/2006/relationships/slide" Target="slides/slide75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75" Type="http://schemas.openxmlformats.org/officeDocument/2006/relationships/slide" Target="slides/slide69.xml"/><Relationship Id="rId74" Type="http://schemas.openxmlformats.org/officeDocument/2006/relationships/slide" Target="slides/slide68.xml"/><Relationship Id="rId77" Type="http://schemas.openxmlformats.org/officeDocument/2006/relationships/slide" Target="slides/slide71.xml"/><Relationship Id="rId76" Type="http://schemas.openxmlformats.org/officeDocument/2006/relationships/slide" Target="slides/slide70.xml"/><Relationship Id="rId79" Type="http://schemas.openxmlformats.org/officeDocument/2006/relationships/slide" Target="slides/slide73.xml"/><Relationship Id="rId78" Type="http://schemas.openxmlformats.org/officeDocument/2006/relationships/slide" Target="slides/slide72.xml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66" Type="http://schemas.openxmlformats.org/officeDocument/2006/relationships/slide" Target="slides/slide60.xml"/><Relationship Id="rId65" Type="http://schemas.openxmlformats.org/officeDocument/2006/relationships/slide" Target="slides/slide59.xml"/><Relationship Id="rId68" Type="http://schemas.openxmlformats.org/officeDocument/2006/relationships/slide" Target="slides/slide62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69" Type="http://schemas.openxmlformats.org/officeDocument/2006/relationships/slide" Target="slides/slide6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55" Type="http://schemas.openxmlformats.org/officeDocument/2006/relationships/slide" Target="slides/slide49.xml"/><Relationship Id="rId54" Type="http://schemas.openxmlformats.org/officeDocument/2006/relationships/slide" Target="slides/slide48.xml"/><Relationship Id="rId57" Type="http://schemas.openxmlformats.org/officeDocument/2006/relationships/slide" Target="slides/slide51.xml"/><Relationship Id="rId56" Type="http://schemas.openxmlformats.org/officeDocument/2006/relationships/slide" Target="slides/slide50.xml"/><Relationship Id="rId59" Type="http://schemas.openxmlformats.org/officeDocument/2006/relationships/slide" Target="slides/slide53.xml"/><Relationship Id="rId58" Type="http://schemas.openxmlformats.org/officeDocument/2006/relationships/slide" Target="slides/slide5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5cf3cd1368_2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5cf3cd1368_2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왜 고민이었는지 설명해줘야 함 둘둘 하나를 해야하는데, 본인이 개발안한 부분도 발표 해야 하는데,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한명이 발표를 해야 하나? 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앞에 기능 설명은 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두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5cf25139e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5cf25139e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5c41644695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5c41644695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ko">
                <a:solidFill>
                  <a:schemeClr val="dk1"/>
                </a:solidFill>
              </a:rPr>
              <a:t>요기요 앱을 쓰면서 한번쯤 이런 기능이 있으면 어떨까 생각을 해보았을것 같다.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ko"/>
              <a:t>기본적</a:t>
            </a:r>
            <a:r>
              <a:rPr lang="ko"/>
              <a:t>인 기능에 대해서 간단히만 언급하면서 설명(회원, 레스토랑, 주문)j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ko"/>
              <a:t>기존의 요기요에 추가적인 기능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ko"/>
              <a:t>저희는 기존의 요기요 기능에 더불어서, 플러스 알파의 기능을 만들었습니다.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5ba66a7094_0_3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5ba66a7094_0_3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기존에 없는 기능에 대해서는 ‘내가 쓰고 싶은 서비스를 직접 기획하고 만들어보는것'으로 컨셉을 잡고 개발을 하였습니다.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5ba66a7094_0_5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5ba66a7094_0_5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기존에 없는 기능에 대해서는 ‘내가 쓰고 싶은 서비스를 직접 기획하고 만들어보는것'으로 컨셉을 잡고 개발을 하였습니다.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5cdaafb99b_3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5cdaafb99b_3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첫번</a:t>
            </a:r>
            <a:r>
              <a:rPr lang="ko"/>
              <a:t>째 테마는 윈윈 입니다.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5cf25139ec_0_3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5cf25139ec_0_3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사장님과, 주문자 모두가 만족할 수 있는 서비스인,</a:t>
            </a:r>
            <a:endParaRPr sz="120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5cf25139ec_0_2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5cf25139ec_0_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400">
                <a:solidFill>
                  <a:schemeClr val="dk1"/>
                </a:solidFill>
              </a:rPr>
              <a:t>저희 백앤드 인턴 3명은</a:t>
            </a:r>
            <a:r>
              <a:rPr lang="ko" sz="1400">
                <a:solidFill>
                  <a:schemeClr val="dk1"/>
                </a:solidFill>
              </a:rPr>
              <a:t> 평소에, 점심을 먹을 때, 서초역 주변 점심 식사비가 생각보다 비싸다고 생각하였고, 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>
                <a:solidFill>
                  <a:schemeClr val="dk1"/>
                </a:solidFill>
              </a:rPr>
              <a:t>좀 더 저렴하게 먹을 수 있는 방법이 없을까 알아보았는데요.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400">
                <a:solidFill>
                  <a:schemeClr val="dk1"/>
                </a:solidFill>
              </a:rPr>
              <a:t>모던통닭, 사랑의 밥상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5cf25139ec_0_2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5cf25139ec_0_2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>
                <a:solidFill>
                  <a:schemeClr val="dk1"/>
                </a:solidFill>
              </a:rPr>
              <a:t>저희가 주로 가는 식당에서, 식권을 판매하는 것을 알게 되었고, 10장 단위로 구매하는 대신에, 더 저렴하게 구매할 수 있었습니다.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5cdaafb99b_3_2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5cdaafb99b_3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저희</a:t>
            </a:r>
            <a:r>
              <a:rPr lang="ko"/>
              <a:t>는 이것이 고객의 입장에서는 저렴한 가격에 사서 좋고, 사장님 입자에서는 한번에 많이 팔아서 좋으니, 둘다 윈윈이라고 생각을 하게되었고,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5cf25139ec_0_3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5cf25139ec_0_3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미니요기요</a:t>
            </a:r>
            <a:r>
              <a:rPr lang="ko"/>
              <a:t>란 기존의 미니요기요기능과 요기요에 없는 플러스 알파의 기능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5cdaafb99b_3_2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5cdaafb99b_3_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요식이라</a:t>
            </a:r>
            <a:r>
              <a:rPr lang="ko"/>
              <a:t>는 기능을 개발하였습니다.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5cdaafb99b_3_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5cdaafb99b_3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5cdaafb99b_3_2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5cdaafb99b_3_2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요식이는  요기요 식권의 준말이며,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5cdaafb99b_3_2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5cdaafb99b_3_2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일종</a:t>
            </a:r>
            <a:r>
              <a:rPr lang="ko"/>
              <a:t>의 모바일 e-식권 서비스로 생각하시면 됩니다.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요식이를 사용하기 위한 2가지 특징에 대해서 이해를 하셔야되는데,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5ba66a7094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5ba66a7094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우</a:t>
            </a:r>
            <a:r>
              <a:rPr lang="ko"/>
              <a:t>선 사장님 추천 식권 세트 / 내가 만드는 식권 세트로 나뉘는데,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사장님 추천 식권 세트는 흔히 아시는 중국집 세트메뉴라고 생각하면 되시고, 내가 만드는 식권 세트는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말 그대로 내가 사고 싶은 메뉴를 자유롭게 할 수 있는 것 입니다.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5cdaafb99b_3_3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5cdaafb99b_3_3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ko"/>
              <a:t>두번째로</a:t>
            </a:r>
            <a:r>
              <a:rPr lang="ko"/>
              <a:t>는 요식이을 구매하기위해서는 최소구매 가격 이상 만큼 구입해야만 요식이를 구입 할 수 있습니다.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5cdaafb99b_3_2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5cdaafb99b_3_2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요식이</a:t>
            </a:r>
            <a:r>
              <a:rPr lang="ko"/>
              <a:t>는 3번의 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5cdaafb99b_3_3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5cdaafb99b_3_3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사장님</a:t>
            </a:r>
            <a:r>
              <a:rPr lang="ko"/>
              <a:t>은 요식이 이벤트를 생성하면, 주문자는 생성된 요식이 이벤트를 확인하고, 요식이를 구매할 수 있습니다.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5cdaafb99b_3_2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5cdaafb99b_3_2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5ba66a7094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5ba66a7094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랜덤 메뉴 Pick에는 두 가지 장점이 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5cf25139ec_0_3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5cf25139ec_0_3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5ba66a7094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5ba66a7094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요식이</a:t>
            </a:r>
            <a:r>
              <a:rPr lang="ko"/>
              <a:t>는 사장님의 관점에서는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특정메뉴의 판매를 촉진 할 수 있는 효과가 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패스트푸드 매장에서 메뉴 홍보 및 판매 촉진을 위해서, 특정 메뉴 이벤트를 하시는 걸 볼 수 있는데, 요식이도 같은 관점에서,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사장님이 홍보를 원하는 메뉴에 대해서 요식이로 지정함으로써, 특정 메뉴 판매를  촉진하는 장점이 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5cf25139ec_0_2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5cf25139ec_0_2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그리</a:t>
            </a:r>
            <a:r>
              <a:rPr lang="ko"/>
              <a:t>고 두번째는 최소구매 가격이상으로 무조건 구입해야하기 때문에, 단품으로 구매하는 것보다 매출향상에 더 이점이 있다고 생각하였습니다.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5ba66a7094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5ba66a7094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주문자</a:t>
            </a:r>
            <a:r>
              <a:rPr lang="ko"/>
              <a:t>의 관점에서는 여러 메뉴를 저렴한 가격에 구입이 가능한 장점이 있고, </a:t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5ba66a7094_0_2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5ba66a7094_0_2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한번</a:t>
            </a:r>
            <a:r>
              <a:rPr lang="ko"/>
              <a:t>에 다 써야하는게 아니고, 식권 형태로 제공되기 때문에 사용하고 싶을 때 사용할 수 있는 장점이 있다.</a:t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5cdaafb99b_3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5cdaafb99b_3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테마의 첫페이지 부분에서, 테마 제목과 영상을 보여준다.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테마제목과 영상을 보면서, 이 서비스 기능에 대해서 보는 사람으로 하여금 이입을 할 수 있도록 도와줄 수 있다.</a:t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5ba66a7094_0_3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5ba66a7094_0_3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>
                <a:solidFill>
                  <a:schemeClr val="dk1"/>
                </a:solidFill>
              </a:rPr>
              <a:t>저는 유투브 라는 서비스를 이용할 떄, 구독 기능을 적극 활용합니다. 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>
                <a:solidFill>
                  <a:schemeClr val="dk1"/>
                </a:solidFill>
              </a:rPr>
              <a:t>왜냐하면,  관심있는 분야에 대한 영상, 도움이 되는 정보들을 필터링해서 볼 수 있기 때문 입니다.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>
                <a:solidFill>
                  <a:schemeClr val="dk1"/>
                </a:solidFill>
              </a:rPr>
              <a:t>혹시 요기요와 배달통에 혹시 비슷한 기능이 없을까 찾아봤는데, 배달통에는 레스토랑 즐겨찾기 기능이 있는데, 단순히 링크 기능만 제공되는 상태였습니다.</a:t>
            </a:r>
            <a:endParaRPr sz="14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5ba66a7094_0_7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5ba66a7094_0_7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그래서 저희는 이 유투브 채널 구독 대신에 레스토랑을 구독하는 것으로 바꿔서, 생각을 해보았고, 레스토랑 소식들을 모아서 한번에 볼 수 있으면 좋지 않을까? 라고 생각하게 되었습니다.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그래서 이것에 모티브를 얻어서 만든 것이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5ba66a7094_0_3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5ba66a7094_0_3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요기</a:t>
            </a:r>
            <a:r>
              <a:rPr lang="ko"/>
              <a:t>요 타임라인 입니다.</a:t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5ba66a7094_0_3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5ba66a7094_0_3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5ba66a7094_0_3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5ba66a7094_0_3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5cf25139ec_0_3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5cf25139ec_0_3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5ba66a7094_0_3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5ba66a7094_0_3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요식이는 3번의 </a:t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5ba66a7094_0_3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5ba66a7094_0_3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사용자는 우선, 자신이 원하는 레스토랑을 구독을 할 수 있습니다. 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구독한 레스토랑의 사장님이 레스토랑 이벤트 및 공지 사항을 올리게 되면,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사용자는 레스토랑 알림을 통해 볼 수 있고,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사장님이 신메뉴 출시 및 가격 변동등 메뉴에 대한 정보를 업데이트 하게 되면,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사용자는 메뉴 알림을 통해 이를 확인 할 수 있습니다.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그리고, 타임라인을 보고 좋아요, 댓글 등을 통해 사장님과 다른 유저들과 소통할 수 있습니다.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5ba66a7094_0_4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Google Shape;507;g5ba66a7094_0_4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5ba66a7094_0_4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5ba66a7094_0_4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주문자의 경우</a:t>
            </a:r>
            <a:endParaRPr>
              <a:solidFill>
                <a:schemeClr val="dk1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1.편리함- 구독한 레스토랑에 대한 이벤트, 공지사항 등을 편하게 모아 볼 수 있어서 편리하다.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	  2. </a:t>
            </a:r>
            <a:r>
              <a:rPr lang="ko" sz="1000">
                <a:solidFill>
                  <a:schemeClr val="dk1"/>
                </a:solidFill>
              </a:rPr>
              <a:t>전반적인 반응 파악</a:t>
            </a:r>
            <a:r>
              <a:rPr lang="ko">
                <a:solidFill>
                  <a:schemeClr val="dk1"/>
                </a:solidFill>
              </a:rPr>
              <a:t> - 타임라인에 대한 좋아요, 댓글 등을 통해 전반적인 반응을 알아볼 수 있는 점이 좋다고 생각하며,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ex) 네이버에서 기사에 대한 좋아요나, 댓글등을 통해 전반적인 분위기를 파악할 수 있는데, 이 기능도 이와 같이 활용할 수 있습니다.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레스토랑의 경우, </a:t>
            </a:r>
            <a:endParaRPr>
              <a:solidFill>
                <a:schemeClr val="dk1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1.플랫폼-타임라인을  단골고객을 유치하고, 관리할수 있는 플랫폼으로 활용할 수 있다.</a:t>
            </a:r>
            <a:endParaRPr>
              <a:solidFill>
                <a:schemeClr val="dk1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사례: 리뷰를 본적이 있는데, 사장님이랑, 주문자가 종종 친구처럼 이야기 하는 경우를 보았습니다. 타임라인을 활용하면 이와 같은 효과를 볼 수 있을 것이라 생각합니다.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2.홍보 효과- 신메뉴, 공지사항, 특정 메뉴에 대한 어필을 할 수 있어서 홍보에도 효과가  있을거라 생각합니다.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	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	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5ba66a7094_0_4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5ba66a7094_0_4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주문자의 경우</a:t>
            </a:r>
            <a:endParaRPr>
              <a:solidFill>
                <a:schemeClr val="dk1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1.편리함- 구독한 레스토랑에 대한 이벤트, 공지사항 등을 편하게 모아 볼 수 있어서 편리하다.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	  2. </a:t>
            </a:r>
            <a:r>
              <a:rPr lang="ko" sz="1000">
                <a:solidFill>
                  <a:schemeClr val="dk1"/>
                </a:solidFill>
              </a:rPr>
              <a:t>전반적인 반응 파악</a:t>
            </a:r>
            <a:r>
              <a:rPr lang="ko">
                <a:solidFill>
                  <a:schemeClr val="dk1"/>
                </a:solidFill>
              </a:rPr>
              <a:t> - 타임라인에 대한 좋아요, 댓글 등을 통해 전반적인 반응을 알아볼 수 있는 점이 좋다고 생각하며,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ex) 네이버에서 기사에 대한 좋아요나, 댓글등을 통해 전반적인 분위기를 파악할 수 있는데, 이 기능도 이와 같이 활용할 수 있습니다.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레스토랑의 경우, </a:t>
            </a:r>
            <a:endParaRPr>
              <a:solidFill>
                <a:schemeClr val="dk1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1.플랫폼-타임라인을  단골고객을 유치하고, 관리할수 있는 플랫폼으로 활용할 수 있다.</a:t>
            </a:r>
            <a:endParaRPr>
              <a:solidFill>
                <a:schemeClr val="dk1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사례: 리뷰를 본적이 있는데, 사장님이랑, 주문자가 종종 친구처럼 이야기 하는 경우를 보았습니다. 타임라인을 활용하면 이와 같은 효과를 볼 수 있을 것이라 생각합니다.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2.홍보 효과- 신메뉴, 공지사항, 특정 메뉴에 대한 어필을 할 수 있어서 홍보에도 효과가  있을거라 생각합니다.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	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	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5ceb03a62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" name="Google Shape;560;g5ceb03a62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저희가 만든 기능은 랜덤 메뉴 Pick 이라는 기능입니다.</a:t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5c41644695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" name="Google Shape;565;g5c41644695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테마</a:t>
            </a:r>
            <a:r>
              <a:rPr lang="ko"/>
              <a:t>의 첫페이지 부분에서, 테마 제목과 영상을 보여준다.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테마제목과 영상을 보면서, 이 서비스 기능에 대해서 보는 사람으로 하여금 이입을 할 수 있도록 도와줄 수 있다.</a:t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5c84d0ab04_2_7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Google Shape;571;g5c84d0ab04_2_7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제</a:t>
            </a:r>
            <a:r>
              <a:rPr lang="ko"/>
              <a:t>가 얼마 전에 쉐플리를 이용해본 적이 있는데 어떤 메뉴가 좋을 지 몰라서 고민한 적이 있었습니다.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이런 문제를 어떻게 해결할 수 있을까 고민했습니다. 그래서 내 취향에 맞는 메뉴를 랜덤으로 고를 수 있는 기능을 만들게 되었습니다.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5c84d0ab04_2_7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0" name="Google Shape;580;g5c84d0ab04_2_7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저희</a:t>
            </a:r>
            <a:r>
              <a:rPr lang="ko"/>
              <a:t>가 만든 기능은 랜덤 메뉴 Pick 이라는 기능입니다.</a:t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5c84d0ab04_2_8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" name="Google Shape;585;g5c84d0ab04_2_8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랜</a:t>
            </a:r>
            <a:r>
              <a:rPr lang="ko"/>
              <a:t>덤 메뉴 Pick은 두 가지 기능이 있습니다.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5cf3cd1368_2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5cf3cd1368_2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5c84d0ab04_2_7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0" name="Google Shape;590;g5c84d0ab04_2_7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첫번째</a:t>
            </a:r>
            <a:r>
              <a:rPr lang="ko"/>
              <a:t>는 내 취향 기반 랜덤 메뉴를 선택해주는 기능이 있고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두번째는 주문했던 메뉴 중 랜덤 메뉴를 선택해주는 기능이 있습니다.</a:t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g5c84d0ab04_2_7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9" name="Google Shape;599;g5c84d0ab04_2_7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우</a:t>
            </a:r>
            <a:r>
              <a:rPr lang="ko"/>
              <a:t>선 내 취향 기반 랜덤 메뉴는 자신의 취향에 맞는 메뉴를 랜덤으로 골라주는 기능입니다.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예를 들면 매운맛, 국물, 면류라는 취향을 선택했을 때 or 조건에는 매운 떡볶이랑, 국물이 있는 음식, 면류가 나올 수 있고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and 조건에는 세가지 취향에 모두 해당하는 짬뽕이 나올 수 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주문했던 메뉴 중 랜덤 메뉴는 내가 주문한 메뉴들 중에 랜덤 메뉴를 골라주는 기능입니다.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기존에 먹었던 메뉴 중에서 선택하는 것이기 때문에 기존에 먹었던 음식을 먹고 싶어 하는 사람들에게 좋은 기능입니다.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5c84d0ab04_2_8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1" name="Google Shape;621;g5c84d0ab04_2_8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랜</a:t>
            </a:r>
            <a:r>
              <a:rPr lang="ko"/>
              <a:t>덤 메뉴 Pick에는 두 가지 장점이 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5c84d0ab04_2_8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6" name="Google Shape;626;g5c84d0ab04_2_8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단</a:t>
            </a:r>
            <a:r>
              <a:rPr lang="ko"/>
              <a:t>체 주문 시 메뉴 통일을 싫어하는 사람이 있는데 이때 or 조건으로 취향을 선택해서 랜덤 메뉴를 돌리면 고민하는 시간이 줄어들게 됩니다.</a:t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g5ceb03a62e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4" name="Google Shape;634;g5ceb03a62e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저희가 만든 기능은 랜덤 메뉴 Pick 이라는 기능입니다.</a:t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5c84d0ab04_2_9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9" name="Google Shape;639;g5c84d0ab04_2_9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5cdaafb99b_3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5" name="Google Shape;645;g5cdaafb99b_3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날씨</a:t>
            </a:r>
            <a:r>
              <a:rPr lang="ko"/>
              <a:t>와 먹는 메뉴가 무관하다고 생각하시는 분들이 간혹 계시는데 구글에 검색하시면 날씨에 따라 주문하는 메뉴가 다르다는 것을 아실 수 있습니다.</a:t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5c84d0ab04_2_8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4" name="Google Shape;654;g5c84d0ab04_2_8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한국에</a:t>
            </a:r>
            <a:r>
              <a:rPr lang="ko"/>
              <a:t>는 </a:t>
            </a:r>
            <a:r>
              <a:rPr lang="ko"/>
              <a:t>사계절이 있고 그에 맞게 다양한 날씨</a:t>
            </a:r>
            <a:r>
              <a:rPr lang="ko"/>
              <a:t>가 있으며, </a:t>
            </a:r>
            <a:r>
              <a:rPr lang="ko">
                <a:solidFill>
                  <a:schemeClr val="dk1"/>
                </a:solidFill>
              </a:rPr>
              <a:t>그에 맞게 다양한 음식이 존재합니다.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5c84d0ab04_2_9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5c84d0ab04_2_9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치킨, 피자처럼 맨날 먹던 것만 먹지 말고 날씨에 따라 잘 팔린 메뉴들을 보여주고 날씨에 따라 적절한 음식을 먹을 수 있게 하고 싶었습니다.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g5c84d0ab04_2_9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5" name="Google Shape;675;g5c84d0ab04_2_9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그래</a:t>
            </a:r>
            <a:r>
              <a:rPr lang="ko"/>
              <a:t>서 날씨yo 라는 기능을 만들었습니다.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5d0777e9f8_1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5d0777e9f8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g5c84d0ab04_2_9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1" name="Google Shape;681;g5c84d0ab04_2_9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5c9ee6e43d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Google Shape;686;g5c9ee6e43d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5c84d0ab04_2_10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7" name="Google Shape;697;g5c84d0ab04_2_10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간단</a:t>
            </a:r>
            <a:r>
              <a:rPr lang="ko"/>
              <a:t>한 동작 방식에 대해 설명드리겠습니다.</a:t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5c84d0ab04_2_9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2" name="Google Shape;702;g5c84d0ab04_2_9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날씨yo</a:t>
            </a:r>
            <a:r>
              <a:rPr lang="ko"/>
              <a:t>의 동작 방식은 사용자의 주문이 완료되면 기상청 API를 호출해서 날씨 정보를 가져오고 주문 테이블에 저장하는 것입니다.</a:t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g5c84d0ab04_2_10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7" name="Google Shape;717;g5c84d0ab04_2_10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간</a:t>
            </a:r>
            <a:r>
              <a:rPr lang="ko"/>
              <a:t>장 치킨은 여러 날씨에 잘 팔린 메뉴입니다. 그래서 날씨와 무관하다고 판단하여 이 메뉴는 제외합니다.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더움, 눈, 비 등의 날씨에서 잘 팔린 메뉴를 집계합니다. 이후 여러 날씨에 거쳐 중복되는 주문 수 상위 메뉴가 있다면 그 메뉴를 제외합니다.</a:t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g5c84d0ab04_2_10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6" name="Google Shape;726;g5c84d0ab04_2_10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더</a:t>
            </a:r>
            <a:r>
              <a:rPr lang="ko"/>
              <a:t>운 날씨에 아이스크림이 가장 많이 팔렸고 삼계탕 팥빙수 순으로 정렬됩니다.</a:t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g5c84d0ab04_2_1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7" name="Google Shape;737;g5c84d0ab04_2_1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날씨yo</a:t>
            </a:r>
            <a:r>
              <a:rPr lang="ko"/>
              <a:t>를 사용하면 다음과 같은 장점이 있습니다.</a:t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g5c84d0ab04_2_1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2" name="Google Shape;742;g5c84d0ab04_2_1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400">
                <a:solidFill>
                  <a:schemeClr val="dk1"/>
                </a:solidFill>
              </a:rPr>
              <a:t>날씨에 맞는 다양한 음식을 먹을 수 있는 기회가 생긴다.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g5cf25139ec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5" name="Google Shape;755;g5cf25139ec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400">
                <a:solidFill>
                  <a:schemeClr val="dk1"/>
                </a:solidFill>
              </a:rPr>
              <a:t>사용자들은 날씨에 맞는 음식을 먹으며 현재 날씨를 즐길 수 있다.</a:t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g5c84d0ab04_2_1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6" name="Google Shape;766;g5c84d0ab04_2_1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사장님은 날씨에 따라 잘 팔리는 음식을 파악하고 경쟁력을 높일 수 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5cf3cd1368_2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5cf3cd1368_2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400">
                <a:solidFill>
                  <a:schemeClr val="dk1"/>
                </a:solidFill>
              </a:rPr>
              <a:t>생각보다 3개월이란 기간이 짧은 듯 길더라구요..각자 기능을 하나씩 추가하고나니 스프린트 기간이 남게 됩니다.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400">
                <a:solidFill>
                  <a:schemeClr val="dk1"/>
                </a:solidFill>
              </a:rPr>
              <a:t>그래서 고민하다가 기능을 추가하기로 결정합니다. 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g5ceb03a62e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8" name="Google Shape;788;g5ceb03a62e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g5c84d0ab04_2_7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3" name="Google Shape;793;g5c84d0ab04_2_7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7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g5c84d0ab04_2_14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9" name="Google Shape;799;g5c84d0ab04_2_14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혹시 스타벅스 기프트 카드를 사용해보신 적이 있으신가요?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g5c84d0ab04_2_13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8" name="Google Shape;808;g5c84d0ab04_2_13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현재 요기요 쿠폰 같은 경우, 다른 사람에게 양도</a:t>
            </a:r>
            <a:r>
              <a:rPr lang="ko">
                <a:solidFill>
                  <a:schemeClr val="dk1"/>
                </a:solidFill>
              </a:rPr>
              <a:t>할 수 없</a:t>
            </a:r>
            <a:r>
              <a:rPr lang="ko">
                <a:solidFill>
                  <a:schemeClr val="dk1"/>
                </a:solidFill>
              </a:rPr>
              <a:t>고 다른이에게 선물로 줄 수 없습니다. 여</a:t>
            </a:r>
            <a:r>
              <a:rPr lang="ko">
                <a:solidFill>
                  <a:schemeClr val="dk1"/>
                </a:solidFill>
              </a:rPr>
              <a:t>기 계신 분들도 요기요 쿠폰을 양도하거나 선물을 하고 싶으셨을 겁니다.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저희도 같은 생각이었습니다.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g5c84d0ab04_2_14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4" name="Google Shape;814;g5c84d0ab04_2_14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그래</a:t>
            </a:r>
            <a:r>
              <a:rPr lang="ko"/>
              <a:t>서 요기요 기프트 카드라는 기능을 만들었습니다.</a:t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7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g5c84d0ab04_2_14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9" name="Google Shape;819;g5c84d0ab04_2_14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2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g5c84d0ab04_2_14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4" name="Google Shape;824;g5c84d0ab04_2_14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요기요 기프트 카드는 양도가 가능하고 선물도 할 수 있습니다.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g5c84d0ab04_2_14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3" name="Google Shape;833;g5c84d0ab04_2_14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6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g5ce461e864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8" name="Google Shape;838;g5ce461e864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단순히 이벤트성의 쿠폰이 아닌, 선물및 양도를 할 수 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요기요 gift card를 구입하게 함으로서 일종의 회사의 수입원이 될 수가 있습니다</a:t>
            </a:r>
            <a:endParaRPr sz="1000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0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g5c84d0ab04_2_14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2" name="Google Shape;852;g5c84d0ab04_2_14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그리고 기존의 이벤트 성의 쿠폰을 단순히 받고 사용할 수 있었지만 기프트 카드를 사용함으로써 활용범위를 넓힐 수 있는 장점이 있습니다.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5d0777e9f8_1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5d0777e9f8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400">
                <a:solidFill>
                  <a:schemeClr val="dk1"/>
                </a:solidFill>
              </a:rPr>
              <a:t>그 전에는 각각 1개식 기능 개발을 하였는데 그러다 보니,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400">
                <a:solidFill>
                  <a:schemeClr val="dk1"/>
                </a:solidFill>
              </a:rPr>
              <a:t>서로 무엇을 하는지에 대해서 공유도 잘 안되고 코드를 어떻게 짜고 있는지에 대해서도 소통의 기회가 적다고 느꼈습니다. 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400">
                <a:solidFill>
                  <a:schemeClr val="dk1"/>
                </a:solidFill>
              </a:rPr>
              <a:t>그래서 이번에는 다같이 1개의 기능을 만들어보자 라는 의견이 나옵니다. 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400">
                <a:solidFill>
                  <a:schemeClr val="dk1"/>
                </a:solidFill>
              </a:rPr>
              <a:t>이 때, 타임라인과 요식이라는 기능이 만들어 졌습니다.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g5ceb03a62e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3" name="Google Shape;863;g5ceb03a62e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저희가 만든 기능은 랜덤 메뉴 Pick 이라는 기능입니다.</a:t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6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g5c41644695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8" name="Google Shape;868;g5c41644695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앞</a:t>
            </a:r>
            <a:r>
              <a:rPr lang="ko"/>
              <a:t>서 미니 요기요의 5가지 서비스에 대해 말씀드렸다면,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이번에는 저희 팀 프로젝트에 대한 회고에 대해 말씀드리겠습니다.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팀 프로젝트 회고에서는 프로젝트의 일정과 업무 분장에 대해서 말씀드리고,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저희가 프로젝트를 진행함에 있어서 어떤 어려움이 있었고, 그 중 가장 큰 이슈는 무엇이었으며 어떤식으로 해결하였는지 말씀드리겠습니다.</a:t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g5cf25139ec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4" name="Google Shape;874;g5cf25139ec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저희</a:t>
            </a:r>
            <a:r>
              <a:rPr lang="ko"/>
              <a:t>는 총 다섯번의 스프린트에 걸쳐 일정을 진행하였습니다.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매 2주마다 한번씩 스프린트를 진행하였는데, 1차 스프린트에는 전반적인 설계및 주문, 레스토랑, 회원과 같은 기본기능을 간단하게 만들었습니다.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2차 스프린트에는 본인이 기획한 기능을 개별적으로 기능을 만들었습니다. 앞서 소개한, gift card, 랜덤메뉴 픽, 날씨 요를 이 시점에서 만들었습니다.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3차에는 개별 기능 개발을 마무리 짖고, 셋이서 같이 할 수 있는 기능이 무엇이 있고 어떠한 기능을 추가하면 좋을지 기획하는 시간을 가졌습니다.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이때 기획하게 된 기능이 타임라인 입니다.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4차에는 3차에 기획한 타임라인 기능 개발 및 요식이 기능을 기획하였습니다.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마지막 스프린트에선는 요식이 또한 팀원 모두가 같이 하나의 기능을 개발하였고, 1-4차에 개발한 기능들을 검토하는 시간을 가졌습니다.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2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g5ce22165d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4" name="Google Shape;894;g5ce22165d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프로젝트</a:t>
            </a:r>
            <a:r>
              <a:rPr lang="ko"/>
              <a:t>를 진행하면서 여러가지 어려움이 있었는데,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그중 학습의 측면에 있어서는 팀원 모두가 Pure Django API, Jquery에 대한  이해도가 부족하여 공부해가며 프로젝트를 진행해야 하는 어려움이 있었습니다.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소통의 측면에 있어서는,   서로 용어의 통일이 안되어 있어서 서로 다르게 이해한다거나,  회의를 통해 같이 결론을 지었음에도 불구하고 막상 구현 내용이 서로 다른 등의 어려움이 있었습니다.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협업의 측면에 있어서는, 모델을 설계,  마이그에이션 파일을 관리, Github으로 협업하는 등 다양한 어려움이 있었습니다.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각자의 기능을 따로 개발하였을 때는, 본인것만 집중하다보니  다른 사람이 만드는 것에 대한 로직도 잘 모르고 소통이 부족하다고 느꼈습니다. 이에 대해 아쉬움이 남아 추후에는 하나의 기능을 셋이서 같이 개발하게 되었고, 소통할 기회가 늘어나서 더 좋았던 것 같습니다.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9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g5ce22165d2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1" name="Google Shape;901;g5ce22165d2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그 중 가장 큰 이슈는 기획에 대한 부분이었습니다.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앞서 말했던 요식이라는 서비스를 만들기 이전에 처음 기획했던 기능을 ‘공동구매' 서비스 였습니다.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한 메뉴에 대해 공동구매를 원하는 사람이 많으면 많을 수록 할인율이 높아지도록 공동구매 서비스를 기획하였습니다.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, 5명이상이 모여야 공동구매가 진행된다고 하였을때, 5명이 모이면 5퍼센트가 할인된다면 10명이 모이면 10퍼센트가 할인되게 됩니다.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이 와 같은 서비스가 있다면,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사용자는 저렴하게 구매할 수 있고, 레스토랑은 대량 판매를 할 수 있어서 좋고, 회사는 신규고객 유치를 할 수 있어서 좋지 않을까? 라는 생각을 가지고 ‘공동구매' 서비스를 기획하였습니다.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0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g5ce22165d2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2" name="Google Shape;912;g5ce22165d2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그러</a:t>
            </a:r>
            <a:r>
              <a:rPr lang="ko"/>
              <a:t>나, 공동구매 기능을 만드는데 앞서  가장 큰 문제점은 결제시기 였습니다.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공동구매를 한다면 결제를 언제 하면 좋을까?고민하다가 공동구매를 하기로 참여한 시점에 결제를 하는 방법을 생각했습니다.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저희가 생각한 결제 방식은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우선, 공동구매를 참여하기로 한 개인이 각자 결제를 하고,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구매가 완료된 시점에서 책정된 금액만큼 환급 또는 공동구매가 무산되었을때, 환불을 일괄적으로 해주는 방식을 생각했습니다.</a:t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7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g5cf25139ec_0_3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9" name="Google Shape;929;g5cf25139ec_0_3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이러한 환급 및 환불을 원활하게 하기 위한 해결책은 충전식 포인트였습니다.</a:t>
            </a:r>
            <a:endParaRPr/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여기서 말하는 충전식 포인트란, 공동구매를 하기 전에 일정 금액의 포인트를 충천하여 공동구매의 비용을 지불한 후, </a:t>
            </a:r>
            <a:endParaRPr/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공동구매가 진행될시에 환불 또는 환급 금액을 포인트로 전환하는 방식으로서 충천식 포인트를 활용할 계회이었습니다.</a:t>
            </a:r>
            <a:endParaRPr/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그러나, 요기요에서는 포인트를  잘 사용하지 않을 뿐더라 앞으로 없앤다더라...라는 피드백을 받게 되고 기획은 엎어지게 됩니다. ^^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그래서,  ‘공동구매' 기능을 </a:t>
            </a:r>
            <a:endParaRPr/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대신에 앞서 언급한 ‘요식이’ 기능을 만들었습니다.</a:t>
            </a:r>
            <a:endParaRPr/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5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g5ce22165d2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7" name="Google Shape;937;g5ce22165d2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이러</a:t>
            </a:r>
            <a:r>
              <a:rPr lang="ko"/>
              <a:t>한 환급 및 환불을 원활하게 하기 위한 해결책은 충전식 포인트였습니다.</a:t>
            </a:r>
            <a:endParaRPr/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여기서 말하는 충전식 포인트란, 공동구매를 하기 전에 일정 금액의 포인트를 충천하여 공동구매의 비용을 지불한 후, </a:t>
            </a:r>
            <a:endParaRPr/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공동구매가 진행될시에 환불 또는 환급 금액을 포인트로 전환하는 방식으로서 충천식 포인트를 활용할 계회이었습니다.</a:t>
            </a:r>
            <a:endParaRPr/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그러나, 요기요에서는 포인트를  잘 사용하지 않을 뿐더라 앞으로 없앤다더라...라는 피드백을 받게 되고 기획은 엎어지게 됩니다. ^^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그래</a:t>
            </a:r>
            <a:r>
              <a:rPr lang="ko"/>
              <a:t>서,  ‘공동구매' 기능을 </a:t>
            </a:r>
            <a:endParaRPr/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대신에 앞서 언급한 ‘요식이’ 기능을 만들었습니다.</a:t>
            </a:r>
            <a:endParaRPr/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8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g3a708d9411c020b6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0" name="Google Shape;950;g3a708d9411c020b6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800">
                <a:solidFill>
                  <a:schemeClr val="dk1"/>
                </a:solidFill>
              </a:rPr>
              <a:t> </a:t>
            </a:r>
            <a:r>
              <a:rPr lang="ko" sz="1000">
                <a:solidFill>
                  <a:schemeClr val="dk1"/>
                </a:solidFill>
              </a:rPr>
              <a:t>회사  도메인에 대한 이해도가 부족한 상태에서 팀원 세명만의 생각으로 공동구매 기능이 있으면 좋다고 막연하게 생각하고 기획하였는데,</a:t>
            </a:r>
            <a:endParaRPr sz="10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이렇게 기획이 엎어지게 되면서 기능 개발에 앞서 소통과 피드백이 중요하다는 사실을 깨달을 수 있었습니다...  </a:t>
            </a:r>
            <a:endParaRPr sz="1000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6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g5ce22165d2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8" name="Google Shape;958;g5ce22165d2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5cf88e1bc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5cf88e1bc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그래</a:t>
            </a:r>
            <a:r>
              <a:rPr lang="ko"/>
              <a:t>서 역할 분담을 다음과 같이 하게되었는데요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저는 회원, gift card, 요식이 이벤트 생성, 레스토랑 타임라인 부분을 담당하였습니다.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명훈님은 레스토랑, 날씨요, 요식이 리스트 및 티켓 사용, 메뉴 타임라인 부분을 담당했습니다.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태형님은 주문함과 주문, 랜덤메뉴 픽, 요식이 디테일 부분을 담당하였습니다.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g5ce22165d2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3" name="Google Shape;963;g5ce22165d2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인턴기간 동안 프로젝트를 진행하면서,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우선, Django Framework에 대해 배운 후, 배운것을 적용해가며 </a:t>
            </a:r>
            <a:r>
              <a:rPr lang="ko"/>
              <a:t>저희가 생각한 것을 직접 기획하고 만들 수 있었고,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또한, 스탠드업, 코드리뷰, 회고 등 개발문화를 직, 간접적으로 경험해 볼 수 있어서 좋았습니다.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 ORM 최적화 및 리펙토링을 하지 못한 부분이 아쉬움으로 남고,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새로운 기능의 기획과 동작에 집중하다보니 추천 알고리즘이라던지, redis등의 다양한 기술을 사용해 보지 못하여서 아쉬움이 남습니다.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마지막으로 이를 통해 배운 것은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ORM 을 어떤 식으로 작성해야 하는지 배웠으며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Django Framework를 어떤 식으로 사용하며, 어떠한 방식으로 github을 활용하여 협업할 수 있는지에 대해 약간이나마 배울 수 있었다고 생각합니다.</a:t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g5cf25139ec_0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1" name="Google Shape;981;g5cf25139ec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인턴기간 동안 프로젝트를 진행하면서,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우선, Django Framework에 대해 배운 후, 배운것을 적용해가며 </a:t>
            </a:r>
            <a:r>
              <a:rPr lang="ko"/>
              <a:t>저희가 생각한 것을 직접 기획하고 만들 수 있었고,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또한, 스탠드업, 코드리뷰, 회고 등 개발문화를 직, 간접적으로 경험해 볼 수 있어서 좋았습니다.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 ORM 최적화 및 리펙토링을 하지 못한 부분이 아쉬움으로 남고,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새로운 기능의 기획과 동작에 집중하다보니 추천 알고리즘이라던지, redis등의 다양한 기술을 사용해 보지 못하여서 아쉬움이 남습니다.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마지막으로 이를 통해 배운 것은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ORM 을 어떤 식으로 작성해야 하는지 배웠으며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Django Framework를 어떤 식으로 사용하며, 어떠한 방식으로 github을 활용하여 협업할 수 있는지에 대해 약간이나마 배울 수 있었다고 생각합니다.</a:t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7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g5cf25139ec_0_2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9" name="Google Shape;999;g5cf25139ec_0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인턴기간 동안 프로젝트를 진행하면서,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우선, Django Framework에 대해 배운 후, 배운것을 적용해가며 </a:t>
            </a:r>
            <a:r>
              <a:rPr lang="ko"/>
              <a:t>저희가 생각한 것을 직접 기획하고 만들 수 있었고,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또한, 스탠드업, 코드리뷰, 회고 등 개발문화를 직, 간접적으로 경험해 볼 수 있어서 좋았습니다.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 ORM 최적화 및 리펙토링을 하지 못한 부분이 아쉬움으로 남고,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새로운 기능의 기획과 동작에 집중하다보니 추천 알고리즘이라던지, redis등의 다양한 기술을 사용해 보지 못하여서 아쉬움이 남습니다.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마지막으로 이를 통해 배운 것은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ORM 을 어떤 식으로 작성해야 하는지 배웠으며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Django Framework를 어떤 식으로 사용하며, 어떠한 방식으로 github을 활용하여 협업할 수 있는지에 대해 약간이나마 배울 수 있었다고 생각합니다.</a:t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g3a708d9411c020b6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6" name="Google Shape;1016;g3a708d9411c020b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Relationship Id="rId4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3.png"/><Relationship Id="rId4" Type="http://schemas.openxmlformats.org/officeDocument/2006/relationships/image" Target="../media/image1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3.png"/><Relationship Id="rId4" Type="http://schemas.openxmlformats.org/officeDocument/2006/relationships/image" Target="../media/image1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7.png"/><Relationship Id="rId4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8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5.png"/><Relationship Id="rId4" Type="http://schemas.openxmlformats.org/officeDocument/2006/relationships/image" Target="../media/image2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6.jpg"/><Relationship Id="rId4" Type="http://schemas.openxmlformats.org/officeDocument/2006/relationships/image" Target="../media/image22.png"/><Relationship Id="rId5" Type="http://schemas.openxmlformats.org/officeDocument/2006/relationships/image" Target="../media/image18.jpg"/><Relationship Id="rId6" Type="http://schemas.openxmlformats.org/officeDocument/2006/relationships/image" Target="../media/image24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0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4.jpg"/><Relationship Id="rId4" Type="http://schemas.openxmlformats.org/officeDocument/2006/relationships/image" Target="../media/image16.jpg"/><Relationship Id="rId5" Type="http://schemas.openxmlformats.org/officeDocument/2006/relationships/image" Target="../media/image18.jpg"/><Relationship Id="rId6" Type="http://schemas.openxmlformats.org/officeDocument/2006/relationships/image" Target="../media/image67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5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8.png"/><Relationship Id="rId4" Type="http://schemas.openxmlformats.org/officeDocument/2006/relationships/image" Target="../media/image30.png"/><Relationship Id="rId5" Type="http://schemas.openxmlformats.org/officeDocument/2006/relationships/image" Target="../media/image47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0.png"/><Relationship Id="rId4" Type="http://schemas.openxmlformats.org/officeDocument/2006/relationships/image" Target="../media/image47.png"/><Relationship Id="rId5" Type="http://schemas.openxmlformats.org/officeDocument/2006/relationships/image" Target="../media/image17.png"/><Relationship Id="rId6" Type="http://schemas.openxmlformats.org/officeDocument/2006/relationships/image" Target="../media/image29.png"/><Relationship Id="rId7" Type="http://schemas.openxmlformats.org/officeDocument/2006/relationships/image" Target="../media/image54.png"/><Relationship Id="rId8" Type="http://schemas.openxmlformats.org/officeDocument/2006/relationships/image" Target="../media/image33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3.png"/><Relationship Id="rId4" Type="http://schemas.openxmlformats.org/officeDocument/2006/relationships/image" Target="../media/image54.png"/><Relationship Id="rId5" Type="http://schemas.openxmlformats.org/officeDocument/2006/relationships/image" Target="../media/image2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13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6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4.png"/><Relationship Id="rId4" Type="http://schemas.openxmlformats.org/officeDocument/2006/relationships/image" Target="../media/image32.png"/><Relationship Id="rId5" Type="http://schemas.openxmlformats.org/officeDocument/2006/relationships/image" Target="../media/image54.png"/><Relationship Id="rId6" Type="http://schemas.openxmlformats.org/officeDocument/2006/relationships/image" Target="../media/image29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3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2.png"/><Relationship Id="rId4" Type="http://schemas.openxmlformats.org/officeDocument/2006/relationships/image" Target="../media/image49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37.png"/><Relationship Id="rId4" Type="http://schemas.openxmlformats.org/officeDocument/2006/relationships/image" Target="../media/image50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44.png"/><Relationship Id="rId4" Type="http://schemas.openxmlformats.org/officeDocument/2006/relationships/image" Target="../media/image46.png"/><Relationship Id="rId5" Type="http://schemas.openxmlformats.org/officeDocument/2006/relationships/image" Target="../media/image53.png"/><Relationship Id="rId6" Type="http://schemas.openxmlformats.org/officeDocument/2006/relationships/image" Target="../media/image45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51.png"/><Relationship Id="rId4" Type="http://schemas.openxmlformats.org/officeDocument/2006/relationships/image" Target="../media/image55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40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41.png"/><Relationship Id="rId4" Type="http://schemas.openxmlformats.org/officeDocument/2006/relationships/image" Target="../media/image48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42.png"/><Relationship Id="rId4" Type="http://schemas.openxmlformats.org/officeDocument/2006/relationships/image" Target="../media/image52.png"/><Relationship Id="rId5" Type="http://schemas.openxmlformats.org/officeDocument/2006/relationships/image" Target="../media/image79.png"/><Relationship Id="rId6" Type="http://schemas.openxmlformats.org/officeDocument/2006/relationships/image" Target="../media/image71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42.png"/><Relationship Id="rId4" Type="http://schemas.openxmlformats.org/officeDocument/2006/relationships/image" Target="../media/image52.png"/><Relationship Id="rId5" Type="http://schemas.openxmlformats.org/officeDocument/2006/relationships/image" Target="../media/image79.png"/><Relationship Id="rId6" Type="http://schemas.openxmlformats.org/officeDocument/2006/relationships/image" Target="../media/image71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Relationship Id="rId4" Type="http://schemas.openxmlformats.org/officeDocument/2006/relationships/image" Target="../media/image6.jpg"/><Relationship Id="rId5" Type="http://schemas.openxmlformats.org/officeDocument/2006/relationships/image" Target="../media/image10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86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57.png"/><Relationship Id="rId4" Type="http://schemas.openxmlformats.org/officeDocument/2006/relationships/image" Target="../media/image86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86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86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42.png"/><Relationship Id="rId4" Type="http://schemas.openxmlformats.org/officeDocument/2006/relationships/image" Target="../media/image52.png"/><Relationship Id="rId5" Type="http://schemas.openxmlformats.org/officeDocument/2006/relationships/image" Target="../media/image79.png"/><Relationship Id="rId6" Type="http://schemas.openxmlformats.org/officeDocument/2006/relationships/image" Target="../media/image71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86.png"/><Relationship Id="rId4" Type="http://schemas.openxmlformats.org/officeDocument/2006/relationships/image" Target="../media/image64.png"/><Relationship Id="rId5" Type="http://schemas.openxmlformats.org/officeDocument/2006/relationships/image" Target="../media/image58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72.png"/><Relationship Id="rId4" Type="http://schemas.openxmlformats.org/officeDocument/2006/relationships/image" Target="../media/image58.png"/><Relationship Id="rId5" Type="http://schemas.openxmlformats.org/officeDocument/2006/relationships/image" Target="../media/image80.png"/><Relationship Id="rId6" Type="http://schemas.openxmlformats.org/officeDocument/2006/relationships/image" Target="../media/image8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9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68.jpg"/><Relationship Id="rId4" Type="http://schemas.openxmlformats.org/officeDocument/2006/relationships/image" Target="../media/image60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62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4.xm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5.xml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69.png"/><Relationship Id="rId4" Type="http://schemas.openxmlformats.org/officeDocument/2006/relationships/image" Target="../media/image76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7.xml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9.png"/><Relationship Id="rId4" Type="http://schemas.openxmlformats.org/officeDocument/2006/relationships/image" Target="../media/image61.png"/><Relationship Id="rId5" Type="http://schemas.openxmlformats.org/officeDocument/2006/relationships/image" Target="../media/image65.png"/><Relationship Id="rId6" Type="http://schemas.openxmlformats.org/officeDocument/2006/relationships/image" Target="../media/image17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70.png"/><Relationship Id="rId4" Type="http://schemas.openxmlformats.org/officeDocument/2006/relationships/image" Target="../media/image63.png"/><Relationship Id="rId5" Type="http://schemas.openxmlformats.org/officeDocument/2006/relationships/image" Target="../media/image6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Relationship Id="rId4" Type="http://schemas.openxmlformats.org/officeDocument/2006/relationships/image" Target="../media/image1.png"/><Relationship Id="rId5" Type="http://schemas.openxmlformats.org/officeDocument/2006/relationships/image" Target="../media/image8.png"/><Relationship Id="rId6" Type="http://schemas.openxmlformats.org/officeDocument/2006/relationships/image" Target="../media/image7.png"/><Relationship Id="rId7" Type="http://schemas.openxmlformats.org/officeDocument/2006/relationships/image" Target="../media/image27.png"/><Relationship Id="rId8" Type="http://schemas.openxmlformats.org/officeDocument/2006/relationships/image" Target="../media/image11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0.xml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1.xml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2.xml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3.xml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82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59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6.xml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75.png"/><Relationship Id="rId4" Type="http://schemas.openxmlformats.org/officeDocument/2006/relationships/image" Target="../media/image73.png"/><Relationship Id="rId5" Type="http://schemas.openxmlformats.org/officeDocument/2006/relationships/image" Target="../media/image85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77.png"/><Relationship Id="rId4" Type="http://schemas.openxmlformats.org/officeDocument/2006/relationships/image" Target="../media/image84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9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Relationship Id="rId4" Type="http://schemas.openxmlformats.org/officeDocument/2006/relationships/image" Target="../media/image66.png"/><Relationship Id="rId5" Type="http://schemas.openxmlformats.org/officeDocument/2006/relationships/image" Target="../media/image56.pn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74.png"/><Relationship Id="rId4" Type="http://schemas.openxmlformats.org/officeDocument/2006/relationships/image" Target="../media/image83.png"/><Relationship Id="rId5" Type="http://schemas.openxmlformats.org/officeDocument/2006/relationships/image" Target="../media/image78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74.png"/><Relationship Id="rId4" Type="http://schemas.openxmlformats.org/officeDocument/2006/relationships/image" Target="../media/image83.png"/><Relationship Id="rId5" Type="http://schemas.openxmlformats.org/officeDocument/2006/relationships/image" Target="../media/image78.pn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74.png"/><Relationship Id="rId4" Type="http://schemas.openxmlformats.org/officeDocument/2006/relationships/image" Target="../media/image83.png"/><Relationship Id="rId5" Type="http://schemas.openxmlformats.org/officeDocument/2006/relationships/image" Target="../media/image78.png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3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AFAFA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HeadLineA"/>
                <a:ea typeface="HeadLineA"/>
                <a:cs typeface="HeadLineA"/>
                <a:sym typeface="HeadLineA"/>
              </a:rPr>
              <a:t>Backend </a:t>
            </a:r>
            <a:r>
              <a:rPr lang="ko">
                <a:latin typeface="HeadLineA"/>
                <a:ea typeface="HeadLineA"/>
                <a:cs typeface="HeadLineA"/>
                <a:sym typeface="HeadLineA"/>
              </a:rPr>
              <a:t>Rookie Hero Project</a:t>
            </a:r>
            <a:endParaRPr>
              <a:latin typeface="HeadLineA"/>
              <a:ea typeface="HeadLineA"/>
              <a:cs typeface="HeadLineA"/>
              <a:sym typeface="HeadLineA"/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217225" y="279717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D61F26"/>
                </a:solidFill>
                <a:latin typeface="HeadLineA"/>
                <a:ea typeface="HeadLineA"/>
                <a:cs typeface="HeadLineA"/>
                <a:sym typeface="HeadLineA"/>
              </a:rPr>
              <a:t>최종 발표</a:t>
            </a:r>
            <a:endParaRPr>
              <a:solidFill>
                <a:srgbClr val="D61F26"/>
              </a:solidFill>
              <a:latin typeface="HeadLineA"/>
              <a:ea typeface="HeadLineA"/>
              <a:cs typeface="HeadLineA"/>
              <a:sym typeface="HeadLine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AFAFA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2"/>
          <p:cNvSpPr txBox="1"/>
          <p:nvPr/>
        </p:nvSpPr>
        <p:spPr>
          <a:xfrm>
            <a:off x="1208688" y="2068475"/>
            <a:ext cx="7695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latin typeface="HeadLineA"/>
                <a:ea typeface="HeadLineA"/>
                <a:cs typeface="HeadLineA"/>
                <a:sym typeface="HeadLineA"/>
              </a:rPr>
              <a:t>개요</a:t>
            </a:r>
            <a:endParaRPr b="1" sz="1800">
              <a:latin typeface="HeadLineA"/>
              <a:ea typeface="HeadLineA"/>
              <a:cs typeface="HeadLineA"/>
              <a:sym typeface="HeadLineA"/>
            </a:endParaRPr>
          </a:p>
        </p:txBody>
      </p:sp>
      <p:sp>
        <p:nvSpPr>
          <p:cNvPr id="143" name="Google Shape;143;p22"/>
          <p:cNvSpPr txBox="1"/>
          <p:nvPr/>
        </p:nvSpPr>
        <p:spPr>
          <a:xfrm>
            <a:off x="4804388" y="2068475"/>
            <a:ext cx="15753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latin typeface="HeadLineA"/>
                <a:ea typeface="HeadLineA"/>
                <a:cs typeface="HeadLineA"/>
                <a:sym typeface="HeadLineA"/>
              </a:rPr>
              <a:t>프로젝트 회고</a:t>
            </a:r>
            <a:endParaRPr b="1" sz="1800">
              <a:latin typeface="HeadLineA"/>
              <a:ea typeface="HeadLineA"/>
              <a:cs typeface="HeadLineA"/>
              <a:sym typeface="HeadLineA"/>
            </a:endParaRPr>
          </a:p>
        </p:txBody>
      </p:sp>
      <p:sp>
        <p:nvSpPr>
          <p:cNvPr id="144" name="Google Shape;144;p22"/>
          <p:cNvSpPr txBox="1"/>
          <p:nvPr/>
        </p:nvSpPr>
        <p:spPr>
          <a:xfrm>
            <a:off x="3009338" y="2068475"/>
            <a:ext cx="15045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latin typeface="HeadLineA"/>
                <a:ea typeface="HeadLineA"/>
                <a:cs typeface="HeadLineA"/>
                <a:sym typeface="HeadLineA"/>
              </a:rPr>
              <a:t>기능 소개</a:t>
            </a:r>
            <a:endParaRPr b="1" sz="1800">
              <a:latin typeface="HeadLineA"/>
              <a:ea typeface="HeadLineA"/>
              <a:cs typeface="HeadLineA"/>
              <a:sym typeface="HeadLineA"/>
            </a:endParaRPr>
          </a:p>
        </p:txBody>
      </p:sp>
      <p:sp>
        <p:nvSpPr>
          <p:cNvPr id="145" name="Google Shape;145;p22"/>
          <p:cNvSpPr txBox="1"/>
          <p:nvPr/>
        </p:nvSpPr>
        <p:spPr>
          <a:xfrm>
            <a:off x="204175" y="243450"/>
            <a:ext cx="3745800" cy="11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  <a:latin typeface="HeadLineA"/>
                <a:ea typeface="HeadLineA"/>
                <a:cs typeface="HeadLineA"/>
                <a:sym typeface="HeadLineA"/>
              </a:rPr>
              <a:t>기능은 5개, 인원</a:t>
            </a:r>
            <a:r>
              <a:rPr lang="ko" sz="1800">
                <a:solidFill>
                  <a:schemeClr val="dk1"/>
                </a:solidFill>
                <a:latin typeface="HeadLineA"/>
                <a:ea typeface="HeadLineA"/>
                <a:cs typeface="HeadLineA"/>
                <a:sym typeface="HeadLineA"/>
              </a:rPr>
              <a:t>은 3명..</a:t>
            </a:r>
            <a:endParaRPr sz="2400">
              <a:solidFill>
                <a:schemeClr val="dk1"/>
              </a:solidFill>
              <a:latin typeface="HeadLineA"/>
              <a:ea typeface="HeadLineA"/>
              <a:cs typeface="HeadLineA"/>
              <a:sym typeface="HeadLineA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solidFill>
                  <a:schemeClr val="dk1"/>
                </a:solidFill>
                <a:latin typeface="HeadLineA"/>
                <a:ea typeface="HeadLineA"/>
                <a:cs typeface="HeadLineA"/>
                <a:sym typeface="HeadLineA"/>
              </a:rPr>
              <a:t>발표는 어떻게 나누지 ??</a:t>
            </a:r>
            <a:endParaRPr sz="2400">
              <a:latin typeface="HeadLineA"/>
              <a:ea typeface="HeadLineA"/>
              <a:cs typeface="HeadLineA"/>
              <a:sym typeface="HeadLineA"/>
            </a:endParaRPr>
          </a:p>
        </p:txBody>
      </p:sp>
      <p:sp>
        <p:nvSpPr>
          <p:cNvPr id="146" name="Google Shape;146;p22"/>
          <p:cNvSpPr/>
          <p:nvPr/>
        </p:nvSpPr>
        <p:spPr>
          <a:xfrm>
            <a:off x="855288" y="2850550"/>
            <a:ext cx="1476300" cy="14763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latin typeface="HeadLineA"/>
                <a:ea typeface="HeadLineA"/>
                <a:cs typeface="HeadLineA"/>
                <a:sym typeface="HeadLineA"/>
              </a:rPr>
              <a:t>소라 / 태형</a:t>
            </a:r>
            <a:endParaRPr sz="1800">
              <a:latin typeface="HeadLineA"/>
              <a:ea typeface="HeadLineA"/>
              <a:cs typeface="HeadLineA"/>
              <a:sym typeface="HeadLineA"/>
            </a:endParaRPr>
          </a:p>
        </p:txBody>
      </p:sp>
      <p:sp>
        <p:nvSpPr>
          <p:cNvPr id="147" name="Google Shape;147;p22"/>
          <p:cNvSpPr/>
          <p:nvPr/>
        </p:nvSpPr>
        <p:spPr>
          <a:xfrm>
            <a:off x="2858538" y="2850550"/>
            <a:ext cx="1476300" cy="14763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latin typeface="HeadLineA"/>
                <a:ea typeface="HeadLineA"/>
                <a:cs typeface="HeadLineA"/>
                <a:sym typeface="HeadLineA"/>
              </a:rPr>
              <a:t>태</a:t>
            </a:r>
            <a:r>
              <a:rPr b="1" lang="ko" sz="1800">
                <a:latin typeface="HeadLineA"/>
                <a:ea typeface="HeadLineA"/>
                <a:cs typeface="HeadLineA"/>
                <a:sym typeface="HeadLineA"/>
              </a:rPr>
              <a:t>형 / 명훈</a:t>
            </a:r>
            <a:endParaRPr b="1" sz="1800">
              <a:latin typeface="HeadLineA"/>
              <a:ea typeface="HeadLineA"/>
              <a:cs typeface="HeadLineA"/>
              <a:sym typeface="HeadLineA"/>
            </a:endParaRPr>
          </a:p>
        </p:txBody>
      </p:sp>
      <p:sp>
        <p:nvSpPr>
          <p:cNvPr id="148" name="Google Shape;148;p22"/>
          <p:cNvSpPr/>
          <p:nvPr/>
        </p:nvSpPr>
        <p:spPr>
          <a:xfrm>
            <a:off x="4853888" y="2850550"/>
            <a:ext cx="1476300" cy="14763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latin typeface="HeadLineA"/>
                <a:ea typeface="HeadLineA"/>
                <a:cs typeface="HeadLineA"/>
                <a:sym typeface="HeadLineA"/>
              </a:rPr>
              <a:t>소라</a:t>
            </a:r>
            <a:endParaRPr b="1" sz="1800">
              <a:latin typeface="HeadLineA"/>
              <a:ea typeface="HeadLineA"/>
              <a:cs typeface="HeadLineA"/>
              <a:sym typeface="HeadLineA"/>
            </a:endParaRPr>
          </a:p>
        </p:txBody>
      </p:sp>
      <p:sp>
        <p:nvSpPr>
          <p:cNvPr id="149" name="Google Shape;149;p22"/>
          <p:cNvSpPr txBox="1"/>
          <p:nvPr/>
        </p:nvSpPr>
        <p:spPr>
          <a:xfrm>
            <a:off x="6982513" y="2068475"/>
            <a:ext cx="11361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latin typeface="HeadLineA"/>
                <a:ea typeface="HeadLineA"/>
                <a:cs typeface="HeadLineA"/>
                <a:sym typeface="HeadLineA"/>
              </a:rPr>
              <a:t>개인 회고</a:t>
            </a:r>
            <a:endParaRPr b="1" sz="1800">
              <a:latin typeface="HeadLineA"/>
              <a:ea typeface="HeadLineA"/>
              <a:cs typeface="HeadLineA"/>
              <a:sym typeface="HeadLineA"/>
            </a:endParaRPr>
          </a:p>
        </p:txBody>
      </p:sp>
      <p:sp>
        <p:nvSpPr>
          <p:cNvPr id="150" name="Google Shape;150;p22"/>
          <p:cNvSpPr/>
          <p:nvPr/>
        </p:nvSpPr>
        <p:spPr>
          <a:xfrm>
            <a:off x="6812413" y="2850550"/>
            <a:ext cx="1476300" cy="14763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latin typeface="HeadLineA"/>
                <a:ea typeface="HeadLineA"/>
                <a:cs typeface="HeadLineA"/>
                <a:sym typeface="HeadLineA"/>
              </a:rPr>
              <a:t>소라/</a:t>
            </a:r>
            <a:endParaRPr sz="1800">
              <a:latin typeface="HeadLineA"/>
              <a:ea typeface="HeadLineA"/>
              <a:cs typeface="HeadLineA"/>
              <a:sym typeface="HeadLine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latin typeface="HeadLineA"/>
                <a:ea typeface="HeadLineA"/>
                <a:cs typeface="HeadLineA"/>
                <a:sym typeface="HeadLineA"/>
              </a:rPr>
              <a:t>명</a:t>
            </a:r>
            <a:r>
              <a:rPr lang="ko" sz="1800">
                <a:latin typeface="HeadLineA"/>
                <a:ea typeface="HeadLineA"/>
                <a:cs typeface="HeadLineA"/>
                <a:sym typeface="HeadLineA"/>
              </a:rPr>
              <a:t>훈/</a:t>
            </a:r>
            <a:endParaRPr sz="1800">
              <a:latin typeface="HeadLineA"/>
              <a:ea typeface="HeadLineA"/>
              <a:cs typeface="HeadLineA"/>
              <a:sym typeface="HeadLine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latin typeface="HeadLineA"/>
                <a:ea typeface="HeadLineA"/>
                <a:cs typeface="HeadLineA"/>
                <a:sym typeface="HeadLineA"/>
              </a:rPr>
              <a:t>태형</a:t>
            </a:r>
            <a:endParaRPr sz="1800">
              <a:latin typeface="HeadLineA"/>
              <a:ea typeface="HeadLineA"/>
              <a:cs typeface="HeadLineA"/>
              <a:sym typeface="HeadLine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AFAFA"/>
        </a:solid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3"/>
          <p:cNvSpPr/>
          <p:nvPr/>
        </p:nvSpPr>
        <p:spPr>
          <a:xfrm>
            <a:off x="2133500" y="767375"/>
            <a:ext cx="5133900" cy="4042500"/>
          </a:xfrm>
          <a:prstGeom prst="roundRect">
            <a:avLst>
              <a:gd fmla="val 16667" name="adj"/>
            </a:avLst>
          </a:prstGeom>
          <a:solidFill>
            <a:srgbClr val="FAFAFA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23"/>
          <p:cNvSpPr txBox="1"/>
          <p:nvPr/>
        </p:nvSpPr>
        <p:spPr>
          <a:xfrm>
            <a:off x="2239400" y="1485875"/>
            <a:ext cx="5028000" cy="347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latin typeface="HeadLineA"/>
                <a:ea typeface="HeadLineA"/>
                <a:cs typeface="HeadLineA"/>
                <a:sym typeface="HeadLineA"/>
              </a:rPr>
              <a:t>001 미</a:t>
            </a:r>
            <a:r>
              <a:rPr lang="ko" sz="1800">
                <a:latin typeface="HeadLineA"/>
                <a:ea typeface="HeadLineA"/>
                <a:cs typeface="HeadLineA"/>
                <a:sym typeface="HeadLineA"/>
              </a:rPr>
              <a:t>니 요기요 개요</a:t>
            </a:r>
            <a:endParaRPr sz="1800">
              <a:latin typeface="HeadLineA"/>
              <a:ea typeface="HeadLineA"/>
              <a:cs typeface="HeadLineA"/>
              <a:sym typeface="HeadLine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latin typeface="HeadLineA"/>
                <a:ea typeface="HeadLineA"/>
                <a:cs typeface="HeadLineA"/>
                <a:sym typeface="HeadLineA"/>
              </a:rPr>
              <a:t>002 미</a:t>
            </a:r>
            <a:r>
              <a:rPr lang="ko" sz="1800">
                <a:latin typeface="HeadLineA"/>
                <a:ea typeface="HeadLineA"/>
                <a:cs typeface="HeadLineA"/>
                <a:sym typeface="HeadLineA"/>
              </a:rPr>
              <a:t>니 요기요 기능 소개</a:t>
            </a:r>
            <a:endParaRPr sz="1800">
              <a:latin typeface="HeadLineA"/>
              <a:ea typeface="HeadLineA"/>
              <a:cs typeface="HeadLineA"/>
              <a:sym typeface="HeadLineA"/>
            </a:endParaRPr>
          </a:p>
          <a:p>
            <a:pPr indent="-330200" lvl="0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HeadLineA"/>
              <a:buChar char="-"/>
            </a:pPr>
            <a:r>
              <a:rPr lang="ko" sz="1600">
                <a:latin typeface="HeadLineA"/>
                <a:ea typeface="HeadLineA"/>
                <a:cs typeface="HeadLineA"/>
                <a:sym typeface="HeadLineA"/>
              </a:rPr>
              <a:t>Theme 1: </a:t>
            </a:r>
            <a:r>
              <a:rPr lang="ko" sz="1600">
                <a:solidFill>
                  <a:srgbClr val="D61F26"/>
                </a:solidFill>
                <a:latin typeface="HeadLineA"/>
                <a:ea typeface="HeadLineA"/>
                <a:cs typeface="HeadLineA"/>
                <a:sym typeface="HeadLineA"/>
              </a:rPr>
              <a:t>윈윈</a:t>
            </a:r>
            <a:r>
              <a:rPr lang="ko" sz="1600">
                <a:latin typeface="HeadLineA"/>
                <a:ea typeface="HeadLineA"/>
                <a:cs typeface="HeadLineA"/>
                <a:sym typeface="HeadLineA"/>
              </a:rPr>
              <a:t>을 꿈꾸는 당신에게?!</a:t>
            </a:r>
            <a:endParaRPr sz="1600">
              <a:latin typeface="HeadLineA"/>
              <a:ea typeface="HeadLineA"/>
              <a:cs typeface="HeadLineA"/>
              <a:sym typeface="HeadLineA"/>
            </a:endParaRPr>
          </a:p>
          <a:p>
            <a:pPr indent="-330200" lvl="0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HeadLineA"/>
              <a:buChar char="-"/>
            </a:pPr>
            <a:r>
              <a:rPr lang="ko" sz="1600">
                <a:latin typeface="HeadLineA"/>
                <a:ea typeface="HeadLineA"/>
                <a:cs typeface="HeadLineA"/>
                <a:sym typeface="HeadLineA"/>
              </a:rPr>
              <a:t>Theme 2: </a:t>
            </a:r>
            <a:r>
              <a:rPr lang="ko" sz="1600">
                <a:solidFill>
                  <a:srgbClr val="D61F26"/>
                </a:solidFill>
                <a:latin typeface="HeadLineA"/>
                <a:ea typeface="HeadLineA"/>
                <a:cs typeface="HeadLineA"/>
                <a:sym typeface="HeadLineA"/>
              </a:rPr>
              <a:t>꿀 정보</a:t>
            </a:r>
            <a:r>
              <a:rPr lang="ko" sz="1600">
                <a:latin typeface="HeadLineA"/>
                <a:ea typeface="HeadLineA"/>
                <a:cs typeface="HeadLineA"/>
                <a:sym typeface="HeadLineA"/>
              </a:rPr>
              <a:t>를 찾아 헤매는 당신에게?!</a:t>
            </a:r>
            <a:endParaRPr sz="1600">
              <a:latin typeface="HeadLineA"/>
              <a:ea typeface="HeadLineA"/>
              <a:cs typeface="HeadLineA"/>
              <a:sym typeface="HeadLineA"/>
            </a:endParaRPr>
          </a:p>
          <a:p>
            <a:pPr indent="-330200" lvl="0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HeadLineA"/>
              <a:buChar char="-"/>
            </a:pPr>
            <a:r>
              <a:rPr lang="ko" sz="1600">
                <a:latin typeface="HeadLineA"/>
                <a:ea typeface="HeadLineA"/>
                <a:cs typeface="HeadLineA"/>
                <a:sym typeface="HeadLineA"/>
              </a:rPr>
              <a:t>Theme 3: </a:t>
            </a:r>
            <a:r>
              <a:rPr lang="ko" sz="1600">
                <a:solidFill>
                  <a:srgbClr val="D61F26"/>
                </a:solidFill>
                <a:latin typeface="HeadLineA"/>
                <a:ea typeface="HeadLineA"/>
                <a:cs typeface="HeadLineA"/>
                <a:sym typeface="HeadLineA"/>
              </a:rPr>
              <a:t>선택</a:t>
            </a:r>
            <a:r>
              <a:rPr lang="ko" sz="1600">
                <a:latin typeface="HeadLineA"/>
                <a:ea typeface="HeadLineA"/>
                <a:cs typeface="HeadLineA"/>
                <a:sym typeface="HeadLineA"/>
              </a:rPr>
              <a:t>이 힘든 당신에게?!</a:t>
            </a:r>
            <a:endParaRPr sz="1600">
              <a:latin typeface="HeadLineA"/>
              <a:ea typeface="HeadLineA"/>
              <a:cs typeface="HeadLineA"/>
              <a:sym typeface="HeadLineA"/>
            </a:endParaRPr>
          </a:p>
          <a:p>
            <a:pPr indent="-330200" lvl="0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HeadLineA"/>
              <a:buChar char="-"/>
            </a:pPr>
            <a:r>
              <a:rPr lang="ko" sz="1600">
                <a:latin typeface="HeadLineA"/>
                <a:ea typeface="HeadLineA"/>
                <a:cs typeface="HeadLineA"/>
                <a:sym typeface="HeadLineA"/>
              </a:rPr>
              <a:t>Theme 4: </a:t>
            </a:r>
            <a:r>
              <a:rPr lang="ko" sz="1600">
                <a:solidFill>
                  <a:srgbClr val="D61F26"/>
                </a:solidFill>
                <a:latin typeface="HeadLineA"/>
                <a:ea typeface="HeadLineA"/>
                <a:cs typeface="HeadLineA"/>
                <a:sym typeface="HeadLineA"/>
              </a:rPr>
              <a:t>날씨</a:t>
            </a:r>
            <a:r>
              <a:rPr lang="ko" sz="1600">
                <a:latin typeface="HeadLineA"/>
                <a:ea typeface="HeadLineA"/>
                <a:cs typeface="HeadLineA"/>
                <a:sym typeface="HeadLineA"/>
              </a:rPr>
              <a:t> 마다 입맛이 바뀌는 당신에게?!</a:t>
            </a:r>
            <a:endParaRPr sz="1600">
              <a:latin typeface="HeadLineA"/>
              <a:ea typeface="HeadLineA"/>
              <a:cs typeface="HeadLineA"/>
              <a:sym typeface="HeadLineA"/>
            </a:endParaRPr>
          </a:p>
          <a:p>
            <a:pPr indent="-330200" lvl="0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HeadLineA"/>
              <a:buChar char="-"/>
            </a:pPr>
            <a:r>
              <a:rPr lang="ko" sz="1600">
                <a:latin typeface="HeadLineA"/>
                <a:ea typeface="HeadLineA"/>
                <a:cs typeface="HeadLineA"/>
                <a:sym typeface="HeadLineA"/>
              </a:rPr>
              <a:t>Theme 5: 감사함을 </a:t>
            </a:r>
            <a:r>
              <a:rPr lang="ko" sz="1600">
                <a:solidFill>
                  <a:srgbClr val="D61F26"/>
                </a:solidFill>
                <a:latin typeface="HeadLineA"/>
                <a:ea typeface="HeadLineA"/>
                <a:cs typeface="HeadLineA"/>
                <a:sym typeface="HeadLineA"/>
              </a:rPr>
              <a:t>선물</a:t>
            </a:r>
            <a:r>
              <a:rPr lang="ko" sz="1600">
                <a:latin typeface="HeadLineA"/>
                <a:ea typeface="HeadLineA"/>
                <a:cs typeface="HeadLineA"/>
                <a:sym typeface="HeadLineA"/>
              </a:rPr>
              <a:t> 하고 싶은 당신에게?!</a:t>
            </a:r>
            <a:endParaRPr sz="1600">
              <a:latin typeface="HeadLineA"/>
              <a:ea typeface="HeadLineA"/>
              <a:cs typeface="HeadLineA"/>
              <a:sym typeface="HeadLine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latin typeface="HeadLineA"/>
                <a:ea typeface="HeadLineA"/>
                <a:cs typeface="HeadLineA"/>
                <a:sym typeface="HeadLineA"/>
              </a:rPr>
              <a:t>003 프로젝트 회고</a:t>
            </a:r>
            <a:endParaRPr sz="1800">
              <a:latin typeface="HeadLineA"/>
              <a:ea typeface="HeadLineA"/>
              <a:cs typeface="HeadLineA"/>
              <a:sym typeface="HeadLine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latin typeface="HeadLineA"/>
                <a:ea typeface="HeadLineA"/>
                <a:cs typeface="HeadLineA"/>
                <a:sym typeface="HeadLineA"/>
              </a:rPr>
              <a:t>004 개인 회고</a:t>
            </a:r>
            <a:endParaRPr sz="1800">
              <a:latin typeface="HeadLineA"/>
              <a:ea typeface="HeadLineA"/>
              <a:cs typeface="HeadLineA"/>
              <a:sym typeface="HeadLine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latin typeface="HeadLineA"/>
                <a:ea typeface="HeadLineA"/>
                <a:cs typeface="HeadLineA"/>
                <a:sym typeface="HeadLineA"/>
              </a:rPr>
              <a:t>005 Q &amp; A</a:t>
            </a:r>
            <a:endParaRPr sz="1800">
              <a:latin typeface="HeadLineA"/>
              <a:ea typeface="HeadLineA"/>
              <a:cs typeface="HeadLineA"/>
              <a:sym typeface="HeadLineA"/>
            </a:endParaRPr>
          </a:p>
        </p:txBody>
      </p:sp>
      <p:sp>
        <p:nvSpPr>
          <p:cNvPr id="157" name="Google Shape;157;p23"/>
          <p:cNvSpPr/>
          <p:nvPr/>
        </p:nvSpPr>
        <p:spPr>
          <a:xfrm>
            <a:off x="3460525" y="524650"/>
            <a:ext cx="2386800" cy="510900"/>
          </a:xfrm>
          <a:prstGeom prst="roundRect">
            <a:avLst>
              <a:gd fmla="val 16667" name="adj"/>
            </a:avLst>
          </a:prstGeom>
          <a:solidFill>
            <a:srgbClr val="FAFAFA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solidFill>
                  <a:srgbClr val="434343"/>
                </a:solidFill>
                <a:latin typeface="HeadLineA"/>
                <a:ea typeface="HeadLineA"/>
                <a:cs typeface="HeadLineA"/>
                <a:sym typeface="HeadLineA"/>
              </a:rPr>
              <a:t>목차</a:t>
            </a:r>
            <a:endParaRPr sz="2400">
              <a:solidFill>
                <a:srgbClr val="434343"/>
              </a:solidFill>
              <a:latin typeface="HeadLineA"/>
              <a:ea typeface="HeadLineA"/>
              <a:cs typeface="HeadLineA"/>
              <a:sym typeface="HeadLine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AFAFA"/>
        </a:solidFill>
      </p:bgPr>
    </p:bg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9275" y="2889821"/>
            <a:ext cx="1696141" cy="1696125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4"/>
          <p:cNvSpPr/>
          <p:nvPr/>
        </p:nvSpPr>
        <p:spPr>
          <a:xfrm>
            <a:off x="4548495" y="3345190"/>
            <a:ext cx="785400" cy="785400"/>
          </a:xfrm>
          <a:prstGeom prst="mathPlus">
            <a:avLst>
              <a:gd fmla="val 23520" name="adj1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4" name="Google Shape;164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08250" y="3175015"/>
            <a:ext cx="1056474" cy="1125735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4"/>
          <p:cNvSpPr txBox="1"/>
          <p:nvPr/>
        </p:nvSpPr>
        <p:spPr>
          <a:xfrm>
            <a:off x="1918100" y="536600"/>
            <a:ext cx="6046200" cy="7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4800">
                <a:latin typeface="HeadLineA"/>
                <a:ea typeface="HeadLineA"/>
                <a:cs typeface="HeadLineA"/>
                <a:sym typeface="HeadLineA"/>
              </a:rPr>
              <a:t>미</a:t>
            </a:r>
            <a:r>
              <a:rPr lang="ko" sz="4800">
                <a:latin typeface="HeadLineA"/>
                <a:ea typeface="HeadLineA"/>
                <a:cs typeface="HeadLineA"/>
                <a:sym typeface="HeadLineA"/>
              </a:rPr>
              <a:t>니 요기요</a:t>
            </a:r>
            <a:endParaRPr sz="4800">
              <a:latin typeface="HeadLineA"/>
              <a:ea typeface="HeadLineA"/>
              <a:cs typeface="HeadLineA"/>
              <a:sym typeface="HeadLineA"/>
            </a:endParaRPr>
          </a:p>
        </p:txBody>
      </p:sp>
      <p:sp>
        <p:nvSpPr>
          <p:cNvPr id="166" name="Google Shape;166;p24"/>
          <p:cNvSpPr txBox="1"/>
          <p:nvPr/>
        </p:nvSpPr>
        <p:spPr>
          <a:xfrm>
            <a:off x="1918100" y="1813800"/>
            <a:ext cx="6046200" cy="7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4800">
                <a:latin typeface="HeadLineA"/>
                <a:ea typeface="HeadLineA"/>
                <a:cs typeface="HeadLineA"/>
                <a:sym typeface="HeadLineA"/>
              </a:rPr>
              <a:t>is</a:t>
            </a:r>
            <a:endParaRPr sz="4800">
              <a:latin typeface="HeadLineA"/>
              <a:ea typeface="HeadLineA"/>
              <a:cs typeface="HeadLineA"/>
              <a:sym typeface="HeadLine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AFAFA"/>
        </a:solidFill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5"/>
          <p:cNvSpPr txBox="1"/>
          <p:nvPr/>
        </p:nvSpPr>
        <p:spPr>
          <a:xfrm>
            <a:off x="461400" y="1965000"/>
            <a:ext cx="8221200" cy="12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latin typeface="HeadLineA"/>
                <a:ea typeface="HeadLineA"/>
                <a:cs typeface="HeadLineA"/>
                <a:sym typeface="HeadLineA"/>
              </a:rPr>
              <a:t>“고객에</a:t>
            </a:r>
            <a:r>
              <a:rPr b="1" lang="ko" sz="3000">
                <a:latin typeface="HeadLineA"/>
                <a:ea typeface="HeadLineA"/>
                <a:cs typeface="HeadLineA"/>
                <a:sym typeface="HeadLineA"/>
              </a:rPr>
              <a:t>게 </a:t>
            </a:r>
            <a:r>
              <a:rPr b="1" lang="ko" sz="3000">
                <a:solidFill>
                  <a:srgbClr val="D61F26"/>
                </a:solidFill>
                <a:latin typeface="HeadLineA"/>
                <a:ea typeface="HeadLineA"/>
                <a:cs typeface="HeadLineA"/>
                <a:sym typeface="HeadLineA"/>
              </a:rPr>
              <a:t>도움</a:t>
            </a:r>
            <a:r>
              <a:rPr b="1" lang="ko" sz="3000">
                <a:latin typeface="HeadLineA"/>
                <a:ea typeface="HeadLineA"/>
                <a:cs typeface="HeadLineA"/>
                <a:sym typeface="HeadLineA"/>
              </a:rPr>
              <a:t>이 되는 기능을</a:t>
            </a:r>
            <a:endParaRPr b="1" sz="3000">
              <a:latin typeface="HeadLineA"/>
              <a:ea typeface="HeadLineA"/>
              <a:cs typeface="HeadLineA"/>
              <a:sym typeface="HeadLine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latin typeface="HeadLineA"/>
                <a:ea typeface="HeadLineA"/>
                <a:cs typeface="HeadLineA"/>
                <a:sym typeface="HeadLineA"/>
              </a:rPr>
              <a:t>                  </a:t>
            </a:r>
            <a:r>
              <a:rPr b="1" lang="ko" sz="3000">
                <a:solidFill>
                  <a:srgbClr val="D61F26"/>
                </a:solidFill>
                <a:latin typeface="HeadLineA"/>
                <a:ea typeface="HeadLineA"/>
                <a:cs typeface="HeadLineA"/>
                <a:sym typeface="HeadLineA"/>
              </a:rPr>
              <a:t>직접 기획</a:t>
            </a:r>
            <a:r>
              <a:rPr b="1" lang="ko" sz="3000">
                <a:latin typeface="HeadLineA"/>
                <a:ea typeface="HeadLineA"/>
                <a:cs typeface="HeadLineA"/>
                <a:sym typeface="HeadLineA"/>
              </a:rPr>
              <a:t>하고 </a:t>
            </a:r>
            <a:r>
              <a:rPr b="1" lang="ko" sz="3000">
                <a:solidFill>
                  <a:srgbClr val="D61F26"/>
                </a:solidFill>
                <a:latin typeface="HeadLineA"/>
                <a:ea typeface="HeadLineA"/>
                <a:cs typeface="HeadLineA"/>
                <a:sym typeface="HeadLineA"/>
              </a:rPr>
              <a:t>만들어</a:t>
            </a:r>
            <a:r>
              <a:rPr b="1" lang="ko" sz="3000">
                <a:latin typeface="HeadLineA"/>
                <a:ea typeface="HeadLineA"/>
                <a:cs typeface="HeadLineA"/>
                <a:sym typeface="HeadLineA"/>
              </a:rPr>
              <a:t> 보자!</a:t>
            </a:r>
            <a:r>
              <a:rPr b="1" lang="ko" sz="3000">
                <a:latin typeface="HeadLineA"/>
                <a:ea typeface="HeadLineA"/>
                <a:cs typeface="HeadLineA"/>
                <a:sym typeface="HeadLineA"/>
              </a:rPr>
              <a:t>”</a:t>
            </a:r>
            <a:endParaRPr b="1" sz="3000">
              <a:latin typeface="HeadLineA"/>
              <a:ea typeface="HeadLineA"/>
              <a:cs typeface="HeadLineA"/>
              <a:sym typeface="HeadLine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AFAFA"/>
        </a:solidFill>
      </p:bgPr>
    </p:bg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" name="Google Shape;176;p26"/>
          <p:cNvGrpSpPr/>
          <p:nvPr/>
        </p:nvGrpSpPr>
        <p:grpSpPr>
          <a:xfrm>
            <a:off x="207800" y="1996650"/>
            <a:ext cx="8728375" cy="1452300"/>
            <a:chOff x="300075" y="1753075"/>
            <a:chExt cx="8728375" cy="1452300"/>
          </a:xfrm>
        </p:grpSpPr>
        <p:cxnSp>
          <p:nvCxnSpPr>
            <p:cNvPr id="177" name="Google Shape;177;p26"/>
            <p:cNvCxnSpPr>
              <a:stCxn id="178" idx="6"/>
              <a:endCxn id="179" idx="2"/>
            </p:cNvCxnSpPr>
            <p:nvPr/>
          </p:nvCxnSpPr>
          <p:spPr>
            <a:xfrm>
              <a:off x="1752375" y="2479225"/>
              <a:ext cx="5823900" cy="0"/>
            </a:xfrm>
            <a:prstGeom prst="straightConnector1">
              <a:avLst/>
            </a:prstGeom>
            <a:noFill/>
            <a:ln cap="flat" cmpd="sng" w="76200">
              <a:solidFill>
                <a:srgbClr val="CC4125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78" name="Google Shape;178;p26"/>
            <p:cNvSpPr/>
            <p:nvPr/>
          </p:nvSpPr>
          <p:spPr>
            <a:xfrm>
              <a:off x="300075" y="1753075"/>
              <a:ext cx="1452300" cy="1452300"/>
            </a:xfrm>
            <a:prstGeom prst="ellipse">
              <a:avLst/>
            </a:prstGeom>
            <a:solidFill>
              <a:srgbClr val="E06666"/>
            </a:solidFill>
            <a:ln cap="flat" cmpd="sng" w="38100">
              <a:solidFill>
                <a:srgbClr val="D61F2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2400">
                  <a:solidFill>
                    <a:srgbClr val="FFFFFF"/>
                  </a:solidFill>
                  <a:latin typeface="HeadLineA"/>
                  <a:ea typeface="HeadLineA"/>
                  <a:cs typeface="HeadLineA"/>
                  <a:sym typeface="HeadLineA"/>
                </a:rPr>
                <a:t>‘윈윈’</a:t>
              </a:r>
              <a:endParaRPr b="1" sz="2400">
                <a:solidFill>
                  <a:srgbClr val="FFFFFF"/>
                </a:solidFill>
                <a:highlight>
                  <a:srgbClr val="FFFFFF"/>
                </a:highlight>
                <a:latin typeface="HeadLineA"/>
                <a:ea typeface="HeadLineA"/>
                <a:cs typeface="HeadLineA"/>
                <a:sym typeface="HeadLineA"/>
              </a:endParaRPr>
            </a:p>
          </p:txBody>
        </p:sp>
        <p:sp>
          <p:nvSpPr>
            <p:cNvPr id="180" name="Google Shape;180;p26"/>
            <p:cNvSpPr/>
            <p:nvPr/>
          </p:nvSpPr>
          <p:spPr>
            <a:xfrm>
              <a:off x="2129500" y="1753075"/>
              <a:ext cx="1452300" cy="1452300"/>
            </a:xfrm>
            <a:prstGeom prst="ellipse">
              <a:avLst/>
            </a:prstGeom>
            <a:solidFill>
              <a:srgbClr val="E06666"/>
            </a:solidFill>
            <a:ln cap="flat" cmpd="sng" w="38100">
              <a:solidFill>
                <a:srgbClr val="D61F2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400">
                  <a:solidFill>
                    <a:srgbClr val="FFFFFF"/>
                  </a:solidFill>
                  <a:latin typeface="HeadLineA"/>
                  <a:ea typeface="HeadLineA"/>
                  <a:cs typeface="HeadLineA"/>
                  <a:sym typeface="HeadLineA"/>
                </a:rPr>
                <a:t>‘정보’</a:t>
              </a:r>
              <a:endParaRPr sz="2400">
                <a:solidFill>
                  <a:srgbClr val="FFFFFF"/>
                </a:solidFill>
                <a:latin typeface="HeadLineA"/>
                <a:ea typeface="HeadLineA"/>
                <a:cs typeface="HeadLineA"/>
                <a:sym typeface="HeadLineA"/>
              </a:endParaRPr>
            </a:p>
          </p:txBody>
        </p:sp>
        <p:sp>
          <p:nvSpPr>
            <p:cNvPr id="181" name="Google Shape;181;p26"/>
            <p:cNvSpPr/>
            <p:nvPr/>
          </p:nvSpPr>
          <p:spPr>
            <a:xfrm>
              <a:off x="3958925" y="1753075"/>
              <a:ext cx="1452300" cy="1452300"/>
            </a:xfrm>
            <a:prstGeom prst="ellipse">
              <a:avLst/>
            </a:prstGeom>
            <a:solidFill>
              <a:srgbClr val="E06666"/>
            </a:solidFill>
            <a:ln cap="flat" cmpd="sng" w="38100">
              <a:solidFill>
                <a:srgbClr val="D61F2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400">
                  <a:solidFill>
                    <a:srgbClr val="FFFFFF"/>
                  </a:solidFill>
                  <a:latin typeface="HeadLineA"/>
                  <a:ea typeface="HeadLineA"/>
                  <a:cs typeface="HeadLineA"/>
                  <a:sym typeface="HeadLineA"/>
                </a:rPr>
                <a:t>‘</a:t>
              </a:r>
              <a:r>
                <a:rPr lang="ko" sz="2400">
                  <a:solidFill>
                    <a:srgbClr val="FFFFFF"/>
                  </a:solidFill>
                  <a:latin typeface="HeadLineA"/>
                  <a:ea typeface="HeadLineA"/>
                  <a:cs typeface="HeadLineA"/>
                  <a:sym typeface="HeadLineA"/>
                </a:rPr>
                <a:t>선택’</a:t>
              </a:r>
              <a:endParaRPr sz="2400">
                <a:solidFill>
                  <a:srgbClr val="FFFFFF"/>
                </a:solidFill>
                <a:latin typeface="HeadLineA"/>
                <a:ea typeface="HeadLineA"/>
                <a:cs typeface="HeadLineA"/>
                <a:sym typeface="HeadLineA"/>
              </a:endParaRPr>
            </a:p>
          </p:txBody>
        </p:sp>
        <p:sp>
          <p:nvSpPr>
            <p:cNvPr id="182" name="Google Shape;182;p26"/>
            <p:cNvSpPr/>
            <p:nvPr/>
          </p:nvSpPr>
          <p:spPr>
            <a:xfrm>
              <a:off x="5788350" y="1753075"/>
              <a:ext cx="1452300" cy="1452300"/>
            </a:xfrm>
            <a:prstGeom prst="ellipse">
              <a:avLst/>
            </a:prstGeom>
            <a:solidFill>
              <a:srgbClr val="E06666"/>
            </a:solidFill>
            <a:ln cap="flat" cmpd="sng" w="38100">
              <a:solidFill>
                <a:srgbClr val="D61F2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400">
                  <a:solidFill>
                    <a:srgbClr val="FFFFFF"/>
                  </a:solidFill>
                  <a:latin typeface="HeadLineA"/>
                  <a:ea typeface="HeadLineA"/>
                  <a:cs typeface="HeadLineA"/>
                  <a:sym typeface="HeadLineA"/>
                </a:rPr>
                <a:t>‘</a:t>
              </a:r>
              <a:r>
                <a:rPr lang="ko" sz="2400">
                  <a:solidFill>
                    <a:srgbClr val="FFFFFF"/>
                  </a:solidFill>
                  <a:latin typeface="HeadLineA"/>
                  <a:ea typeface="HeadLineA"/>
                  <a:cs typeface="HeadLineA"/>
                  <a:sym typeface="HeadLineA"/>
                </a:rPr>
                <a:t>날씨’</a:t>
              </a:r>
              <a:endParaRPr sz="2400">
                <a:solidFill>
                  <a:srgbClr val="FFFFFF"/>
                </a:solidFill>
                <a:latin typeface="HeadLineA"/>
                <a:ea typeface="HeadLineA"/>
                <a:cs typeface="HeadLineA"/>
                <a:sym typeface="HeadLineA"/>
              </a:endParaRPr>
            </a:p>
          </p:txBody>
        </p:sp>
        <p:sp>
          <p:nvSpPr>
            <p:cNvPr id="179" name="Google Shape;179;p26"/>
            <p:cNvSpPr/>
            <p:nvPr/>
          </p:nvSpPr>
          <p:spPr>
            <a:xfrm>
              <a:off x="7576150" y="1753075"/>
              <a:ext cx="1452300" cy="1452300"/>
            </a:xfrm>
            <a:prstGeom prst="ellipse">
              <a:avLst/>
            </a:prstGeom>
            <a:solidFill>
              <a:srgbClr val="E06666"/>
            </a:solidFill>
            <a:ln cap="flat" cmpd="sng" w="38100">
              <a:solidFill>
                <a:srgbClr val="D61F2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400">
                  <a:solidFill>
                    <a:srgbClr val="FFFFFF"/>
                  </a:solidFill>
                  <a:latin typeface="HeadLineA"/>
                  <a:ea typeface="HeadLineA"/>
                  <a:cs typeface="HeadLineA"/>
                  <a:sym typeface="HeadLineA"/>
                </a:rPr>
                <a:t>‘</a:t>
              </a:r>
              <a:r>
                <a:rPr lang="ko" sz="2400">
                  <a:solidFill>
                    <a:srgbClr val="FFFFFF"/>
                  </a:solidFill>
                  <a:latin typeface="HeadLineA"/>
                  <a:ea typeface="HeadLineA"/>
                  <a:cs typeface="HeadLineA"/>
                  <a:sym typeface="HeadLineA"/>
                </a:rPr>
                <a:t>선물’</a:t>
              </a:r>
              <a:endParaRPr sz="2400">
                <a:solidFill>
                  <a:srgbClr val="FFFFFF"/>
                </a:solidFill>
                <a:latin typeface="HeadLineA"/>
                <a:ea typeface="HeadLineA"/>
                <a:cs typeface="HeadLineA"/>
                <a:sym typeface="HeadLineA"/>
              </a:endParaRPr>
            </a:p>
          </p:txBody>
        </p:sp>
      </p:grpSp>
      <p:sp>
        <p:nvSpPr>
          <p:cNvPr id="183" name="Google Shape;183;p26"/>
          <p:cNvSpPr txBox="1"/>
          <p:nvPr/>
        </p:nvSpPr>
        <p:spPr>
          <a:xfrm>
            <a:off x="3926175" y="904000"/>
            <a:ext cx="6046200" cy="7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600">
                <a:latin typeface="HeadLineA"/>
                <a:ea typeface="HeadLineA"/>
                <a:cs typeface="HeadLineA"/>
                <a:sym typeface="HeadLineA"/>
              </a:rPr>
              <a:t>Theme</a:t>
            </a:r>
            <a:endParaRPr b="1" sz="3600">
              <a:latin typeface="HeadLineA"/>
              <a:ea typeface="HeadLineA"/>
              <a:cs typeface="HeadLineA"/>
              <a:sym typeface="HeadLine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AFAFA"/>
        </a:solidFill>
      </p:bgPr>
    </p:bg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7"/>
          <p:cNvSpPr txBox="1"/>
          <p:nvPr/>
        </p:nvSpPr>
        <p:spPr>
          <a:xfrm>
            <a:off x="173250" y="310375"/>
            <a:ext cx="8797500" cy="6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500">
              <a:latin typeface="HeadLineA"/>
              <a:ea typeface="HeadLineA"/>
              <a:cs typeface="HeadLineA"/>
              <a:sym typeface="HeadLineA"/>
            </a:endParaRPr>
          </a:p>
        </p:txBody>
      </p:sp>
      <p:pic>
        <p:nvPicPr>
          <p:cNvPr id="189" name="Google Shape;18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95550" y="1539675"/>
            <a:ext cx="3352900" cy="3352900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7"/>
          <p:cNvSpPr txBox="1"/>
          <p:nvPr/>
        </p:nvSpPr>
        <p:spPr>
          <a:xfrm>
            <a:off x="692300" y="123350"/>
            <a:ext cx="8797500" cy="6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600">
                <a:solidFill>
                  <a:schemeClr val="dk1"/>
                </a:solidFill>
                <a:latin typeface="HeadLineA"/>
                <a:ea typeface="HeadLineA"/>
                <a:cs typeface="HeadLineA"/>
                <a:sym typeface="HeadLineA"/>
              </a:rPr>
              <a:t>Theme 1: </a:t>
            </a:r>
            <a:r>
              <a:rPr b="1" lang="ko" sz="3600">
                <a:solidFill>
                  <a:srgbClr val="D61F26"/>
                </a:solidFill>
                <a:latin typeface="HeadLineA"/>
                <a:ea typeface="HeadLineA"/>
                <a:cs typeface="HeadLineA"/>
                <a:sym typeface="HeadLineA"/>
              </a:rPr>
              <a:t>윈윈</a:t>
            </a:r>
            <a:r>
              <a:rPr b="1" lang="ko" sz="3600">
                <a:latin typeface="HeadLineA"/>
                <a:ea typeface="HeadLineA"/>
                <a:cs typeface="HeadLineA"/>
                <a:sym typeface="HeadLineA"/>
              </a:rPr>
              <a:t>을 꿈꾸는 당신에게?!</a:t>
            </a:r>
            <a:endParaRPr b="1" sz="3600">
              <a:latin typeface="HeadLineA"/>
              <a:ea typeface="HeadLineA"/>
              <a:cs typeface="HeadLineA"/>
              <a:sym typeface="HeadLineA"/>
            </a:endParaRPr>
          </a:p>
        </p:txBody>
      </p:sp>
      <p:pic>
        <p:nvPicPr>
          <p:cNvPr id="191" name="Google Shape;191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09363" y="1155550"/>
            <a:ext cx="925275" cy="92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AFAFA"/>
        </a:solidFill>
      </p:bgPr>
    </p:bg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8"/>
          <p:cNvSpPr txBox="1"/>
          <p:nvPr/>
        </p:nvSpPr>
        <p:spPr>
          <a:xfrm>
            <a:off x="173250" y="432175"/>
            <a:ext cx="8797500" cy="6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500">
              <a:latin typeface="HeadLineA"/>
              <a:ea typeface="HeadLineA"/>
              <a:cs typeface="HeadLineA"/>
              <a:sym typeface="HeadLineA"/>
            </a:endParaRPr>
          </a:p>
        </p:txBody>
      </p:sp>
      <p:sp>
        <p:nvSpPr>
          <p:cNvPr id="197" name="Google Shape;197;p28"/>
          <p:cNvSpPr txBox="1"/>
          <p:nvPr/>
        </p:nvSpPr>
        <p:spPr>
          <a:xfrm>
            <a:off x="1399500" y="4283200"/>
            <a:ext cx="6345000" cy="54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400">
                <a:solidFill>
                  <a:srgbClr val="D61F26"/>
                </a:solidFill>
                <a:latin typeface="HeadLineA"/>
                <a:ea typeface="HeadLineA"/>
                <a:cs typeface="HeadLineA"/>
                <a:sym typeface="HeadLineA"/>
              </a:rPr>
              <a:t>사장님</a:t>
            </a:r>
            <a:r>
              <a:rPr b="1" lang="ko" sz="2400">
                <a:latin typeface="HeadLineA"/>
                <a:ea typeface="HeadLineA"/>
                <a:cs typeface="HeadLineA"/>
                <a:sym typeface="HeadLineA"/>
              </a:rPr>
              <a:t>과 </a:t>
            </a:r>
            <a:r>
              <a:rPr b="1" lang="ko" sz="2400">
                <a:solidFill>
                  <a:srgbClr val="D61F26"/>
                </a:solidFill>
                <a:latin typeface="HeadLineA"/>
                <a:ea typeface="HeadLineA"/>
                <a:cs typeface="HeadLineA"/>
                <a:sym typeface="HeadLineA"/>
              </a:rPr>
              <a:t>주문자</a:t>
            </a:r>
            <a:r>
              <a:rPr b="1" lang="ko" sz="2400">
                <a:latin typeface="HeadLineA"/>
                <a:ea typeface="HeadLineA"/>
                <a:cs typeface="HeadLineA"/>
                <a:sym typeface="HeadLineA"/>
              </a:rPr>
              <a:t>가 </a:t>
            </a:r>
            <a:r>
              <a:rPr b="1" lang="ko" sz="2400">
                <a:solidFill>
                  <a:srgbClr val="D61F26"/>
                </a:solidFill>
                <a:latin typeface="HeadLineA"/>
                <a:ea typeface="HeadLineA"/>
                <a:cs typeface="HeadLineA"/>
                <a:sym typeface="HeadLineA"/>
              </a:rPr>
              <a:t>모두 만족</a:t>
            </a:r>
            <a:r>
              <a:rPr b="1" lang="ko" sz="2400">
                <a:latin typeface="HeadLineA"/>
                <a:ea typeface="HeadLineA"/>
                <a:cs typeface="HeadLineA"/>
                <a:sym typeface="HeadLineA"/>
              </a:rPr>
              <a:t>할 수 있는 서비스</a:t>
            </a:r>
            <a:endParaRPr b="1" sz="2400">
              <a:latin typeface="HeadLineA"/>
              <a:ea typeface="HeadLineA"/>
              <a:cs typeface="HeadLineA"/>
              <a:sym typeface="HeadLineA"/>
            </a:endParaRPr>
          </a:p>
        </p:txBody>
      </p:sp>
      <p:pic>
        <p:nvPicPr>
          <p:cNvPr id="198" name="Google Shape;19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95550" y="1316900"/>
            <a:ext cx="3352900" cy="335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56488" y="595500"/>
            <a:ext cx="925275" cy="92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AFAFA"/>
        </a:solidFill>
      </p:bgPr>
    </p:bg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5550" y="781713"/>
            <a:ext cx="3080125" cy="3080125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29"/>
          <p:cNvSpPr/>
          <p:nvPr/>
        </p:nvSpPr>
        <p:spPr>
          <a:xfrm>
            <a:off x="5880825" y="1329888"/>
            <a:ext cx="927600" cy="18549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FFFF"/>
                </a:solidFill>
                <a:latin typeface="HeadLineA"/>
                <a:ea typeface="HeadLineA"/>
                <a:cs typeface="HeadLineA"/>
                <a:sym typeface="HeadLineA"/>
              </a:rPr>
              <a:t>가격</a:t>
            </a:r>
            <a:endParaRPr>
              <a:solidFill>
                <a:srgbClr val="FFFFFF"/>
              </a:solidFill>
              <a:latin typeface="HeadLineA"/>
              <a:ea typeface="HeadLineA"/>
              <a:cs typeface="HeadLineA"/>
              <a:sym typeface="HeadLineA"/>
            </a:endParaRPr>
          </a:p>
        </p:txBody>
      </p:sp>
      <p:sp>
        <p:nvSpPr>
          <p:cNvPr id="206" name="Google Shape;206;p29"/>
          <p:cNvSpPr txBox="1"/>
          <p:nvPr/>
        </p:nvSpPr>
        <p:spPr>
          <a:xfrm>
            <a:off x="2347488" y="3661988"/>
            <a:ext cx="4449000" cy="54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latin typeface="HeadLineA"/>
                <a:ea typeface="HeadLineA"/>
                <a:cs typeface="HeadLineA"/>
                <a:sym typeface="HeadLineA"/>
              </a:rPr>
              <a:t>점심 </a:t>
            </a:r>
            <a:r>
              <a:rPr lang="ko" sz="2400">
                <a:solidFill>
                  <a:srgbClr val="D61F26"/>
                </a:solidFill>
                <a:latin typeface="HeadLineA"/>
                <a:ea typeface="HeadLineA"/>
                <a:cs typeface="HeadLineA"/>
                <a:sym typeface="HeadLineA"/>
              </a:rPr>
              <a:t>식사 비</a:t>
            </a:r>
            <a:r>
              <a:rPr lang="ko" sz="2400">
                <a:latin typeface="HeadLineA"/>
                <a:ea typeface="HeadLineA"/>
                <a:cs typeface="HeadLineA"/>
                <a:sym typeface="HeadLineA"/>
              </a:rPr>
              <a:t>가 생각보다 </a:t>
            </a:r>
            <a:r>
              <a:rPr lang="ko" sz="2400">
                <a:solidFill>
                  <a:srgbClr val="D61F26"/>
                </a:solidFill>
                <a:latin typeface="HeadLineA"/>
                <a:ea typeface="HeadLineA"/>
                <a:cs typeface="HeadLineA"/>
                <a:sym typeface="HeadLineA"/>
              </a:rPr>
              <a:t>비싸다</a:t>
            </a:r>
            <a:endParaRPr b="1" sz="2400">
              <a:solidFill>
                <a:srgbClr val="D61F26"/>
              </a:solidFill>
              <a:latin typeface="HeadLineA"/>
              <a:ea typeface="HeadLineA"/>
              <a:cs typeface="HeadLineA"/>
              <a:sym typeface="HeadLine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AFAFA"/>
        </a:solidFill>
      </p:bgPr>
    </p:bg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0"/>
          <p:cNvSpPr txBox="1"/>
          <p:nvPr/>
        </p:nvSpPr>
        <p:spPr>
          <a:xfrm>
            <a:off x="173250" y="310375"/>
            <a:ext cx="8797500" cy="6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500">
              <a:latin typeface="HeadLineA"/>
              <a:ea typeface="HeadLineA"/>
              <a:cs typeface="HeadLineA"/>
              <a:sym typeface="HeadLineA"/>
            </a:endParaRPr>
          </a:p>
        </p:txBody>
      </p:sp>
      <p:sp>
        <p:nvSpPr>
          <p:cNvPr id="212" name="Google Shape;212;p30"/>
          <p:cNvSpPr/>
          <p:nvPr/>
        </p:nvSpPr>
        <p:spPr>
          <a:xfrm>
            <a:off x="5593300" y="1379163"/>
            <a:ext cx="899400" cy="17985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FFFF"/>
                </a:solidFill>
                <a:latin typeface="HeadLineA"/>
                <a:ea typeface="HeadLineA"/>
                <a:cs typeface="HeadLineA"/>
                <a:sym typeface="HeadLineA"/>
              </a:rPr>
              <a:t>가</a:t>
            </a:r>
            <a:endParaRPr>
              <a:solidFill>
                <a:srgbClr val="FFFFFF"/>
              </a:solidFill>
              <a:latin typeface="HeadLineA"/>
              <a:ea typeface="HeadLineA"/>
              <a:cs typeface="HeadLineA"/>
              <a:sym typeface="HeadLine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FFFF"/>
                </a:solidFill>
                <a:latin typeface="HeadLineA"/>
                <a:ea typeface="HeadLineA"/>
                <a:cs typeface="HeadLineA"/>
                <a:sym typeface="HeadLineA"/>
              </a:rPr>
              <a:t>격</a:t>
            </a:r>
            <a:endParaRPr>
              <a:solidFill>
                <a:srgbClr val="FFFFFF"/>
              </a:solidFill>
              <a:latin typeface="HeadLineA"/>
              <a:ea typeface="HeadLineA"/>
              <a:cs typeface="HeadLineA"/>
              <a:sym typeface="HeadLineA"/>
            </a:endParaRPr>
          </a:p>
        </p:txBody>
      </p:sp>
      <p:sp>
        <p:nvSpPr>
          <p:cNvPr id="213" name="Google Shape;213;p30"/>
          <p:cNvSpPr txBox="1"/>
          <p:nvPr/>
        </p:nvSpPr>
        <p:spPr>
          <a:xfrm>
            <a:off x="2347500" y="3616775"/>
            <a:ext cx="4449000" cy="54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latin typeface="HeadLineA"/>
                <a:ea typeface="HeadLineA"/>
                <a:cs typeface="HeadLineA"/>
                <a:sym typeface="HeadLineA"/>
              </a:rPr>
              <a:t>But, </a:t>
            </a:r>
            <a:r>
              <a:rPr lang="ko" sz="2400">
                <a:solidFill>
                  <a:srgbClr val="D61F26"/>
                </a:solidFill>
                <a:latin typeface="HeadLineA"/>
                <a:ea typeface="HeadLineA"/>
                <a:cs typeface="HeadLineA"/>
                <a:sym typeface="HeadLineA"/>
              </a:rPr>
              <a:t>식권</a:t>
            </a:r>
            <a:r>
              <a:rPr lang="ko" sz="2400">
                <a:latin typeface="HeadLineA"/>
                <a:ea typeface="HeadLineA"/>
                <a:cs typeface="HeadLineA"/>
                <a:sym typeface="HeadLineA"/>
              </a:rPr>
              <a:t>으로 사면 더 </a:t>
            </a:r>
            <a:r>
              <a:rPr lang="ko" sz="2400">
                <a:solidFill>
                  <a:srgbClr val="D61F26"/>
                </a:solidFill>
                <a:latin typeface="HeadLineA"/>
                <a:ea typeface="HeadLineA"/>
                <a:cs typeface="HeadLineA"/>
                <a:sym typeface="HeadLineA"/>
              </a:rPr>
              <a:t>저렴</a:t>
            </a:r>
            <a:r>
              <a:rPr lang="ko" sz="2400">
                <a:latin typeface="HeadLineA"/>
                <a:ea typeface="HeadLineA"/>
                <a:cs typeface="HeadLineA"/>
                <a:sym typeface="HeadLineA"/>
              </a:rPr>
              <a:t>하다</a:t>
            </a:r>
            <a:endParaRPr b="1" sz="2400">
              <a:solidFill>
                <a:srgbClr val="D61F26"/>
              </a:solidFill>
              <a:latin typeface="HeadLineA"/>
              <a:ea typeface="HeadLineA"/>
              <a:cs typeface="HeadLineA"/>
              <a:sym typeface="HeadLineA"/>
            </a:endParaRPr>
          </a:p>
        </p:txBody>
      </p:sp>
      <p:sp>
        <p:nvSpPr>
          <p:cNvPr id="214" name="Google Shape;214;p30"/>
          <p:cNvSpPr/>
          <p:nvPr/>
        </p:nvSpPr>
        <p:spPr>
          <a:xfrm>
            <a:off x="2391375" y="1458725"/>
            <a:ext cx="3099600" cy="17190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latin typeface="HeadLineA"/>
              <a:ea typeface="HeadLineA"/>
              <a:cs typeface="HeadLineA"/>
              <a:sym typeface="HeadLineA"/>
            </a:endParaRPr>
          </a:p>
        </p:txBody>
      </p:sp>
      <p:sp>
        <p:nvSpPr>
          <p:cNvPr id="215" name="Google Shape;215;p30"/>
          <p:cNvSpPr txBox="1"/>
          <p:nvPr/>
        </p:nvSpPr>
        <p:spPr>
          <a:xfrm>
            <a:off x="3437025" y="1896525"/>
            <a:ext cx="1008300" cy="7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600">
                <a:solidFill>
                  <a:schemeClr val="dk1"/>
                </a:solidFill>
                <a:latin typeface="HeadLineA"/>
                <a:ea typeface="HeadLineA"/>
                <a:cs typeface="HeadLineA"/>
                <a:sym typeface="HeadLineA"/>
              </a:rPr>
              <a:t>식권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AFAFA"/>
        </a:solidFill>
      </p:bgPr>
    </p:bg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1"/>
          <p:cNvSpPr txBox="1"/>
          <p:nvPr/>
        </p:nvSpPr>
        <p:spPr>
          <a:xfrm>
            <a:off x="173250" y="310375"/>
            <a:ext cx="8797500" cy="6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500">
              <a:latin typeface="HeadLineA"/>
              <a:ea typeface="HeadLineA"/>
              <a:cs typeface="HeadLineA"/>
              <a:sym typeface="HeadLineA"/>
            </a:endParaRPr>
          </a:p>
        </p:txBody>
      </p:sp>
      <p:sp>
        <p:nvSpPr>
          <p:cNvPr id="221" name="Google Shape;221;p31"/>
          <p:cNvSpPr txBox="1"/>
          <p:nvPr/>
        </p:nvSpPr>
        <p:spPr>
          <a:xfrm>
            <a:off x="801075" y="1846500"/>
            <a:ext cx="7677900" cy="14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solidFill>
                  <a:schemeClr val="dk1"/>
                </a:solidFill>
                <a:latin typeface="HeadLineA"/>
                <a:ea typeface="HeadLineA"/>
                <a:cs typeface="HeadLineA"/>
                <a:sym typeface="HeadLineA"/>
              </a:rPr>
              <a:t>“고객은 </a:t>
            </a:r>
            <a:r>
              <a:rPr lang="ko" sz="2400">
                <a:latin typeface="HeadLineA"/>
                <a:ea typeface="HeadLineA"/>
                <a:cs typeface="HeadLineA"/>
                <a:sym typeface="HeadLineA"/>
              </a:rPr>
              <a:t>식권을 </a:t>
            </a:r>
            <a:r>
              <a:rPr lang="ko" sz="2400">
                <a:solidFill>
                  <a:srgbClr val="D61F26"/>
                </a:solidFill>
                <a:latin typeface="HeadLineA"/>
                <a:ea typeface="HeadLineA"/>
                <a:cs typeface="HeadLineA"/>
                <a:sym typeface="HeadLineA"/>
              </a:rPr>
              <a:t>저렴한 가격</a:t>
            </a:r>
            <a:r>
              <a:rPr lang="ko" sz="2400">
                <a:latin typeface="HeadLineA"/>
                <a:ea typeface="HeadLineA"/>
                <a:cs typeface="HeadLineA"/>
                <a:sym typeface="HeadLineA"/>
              </a:rPr>
              <a:t>에 사서 좋고</a:t>
            </a:r>
            <a:r>
              <a:rPr lang="ko" sz="2400">
                <a:solidFill>
                  <a:schemeClr val="dk1"/>
                </a:solidFill>
                <a:latin typeface="HeadLineA"/>
                <a:ea typeface="HeadLineA"/>
                <a:cs typeface="HeadLineA"/>
                <a:sym typeface="HeadLineA"/>
              </a:rPr>
              <a:t>,</a:t>
            </a:r>
            <a:endParaRPr sz="2400">
              <a:solidFill>
                <a:schemeClr val="dk1"/>
              </a:solidFill>
              <a:latin typeface="HeadLineA"/>
              <a:ea typeface="HeadLineA"/>
              <a:cs typeface="HeadLineA"/>
              <a:sym typeface="HeadLine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solidFill>
                  <a:schemeClr val="dk1"/>
                </a:solidFill>
                <a:latin typeface="HeadLineA"/>
                <a:ea typeface="HeadLineA"/>
                <a:cs typeface="HeadLineA"/>
                <a:sym typeface="HeadLineA"/>
              </a:rPr>
              <a:t>            사장님은 </a:t>
            </a:r>
            <a:r>
              <a:rPr lang="ko" sz="2400">
                <a:solidFill>
                  <a:srgbClr val="D61F26"/>
                </a:solidFill>
                <a:latin typeface="HeadLineA"/>
                <a:ea typeface="HeadLineA"/>
                <a:cs typeface="HeadLineA"/>
                <a:sym typeface="HeadLineA"/>
              </a:rPr>
              <a:t>한번에 많이 팔아서</a:t>
            </a:r>
            <a:r>
              <a:rPr lang="ko" sz="2400">
                <a:solidFill>
                  <a:schemeClr val="dk1"/>
                </a:solidFill>
                <a:latin typeface="HeadLineA"/>
                <a:ea typeface="HeadLineA"/>
                <a:cs typeface="HeadLineA"/>
                <a:sym typeface="HeadLineA"/>
              </a:rPr>
              <a:t> 좋고.</a:t>
            </a:r>
            <a:endParaRPr sz="2400">
              <a:solidFill>
                <a:schemeClr val="dk1"/>
              </a:solidFill>
              <a:latin typeface="HeadLineA"/>
              <a:ea typeface="HeadLineA"/>
              <a:cs typeface="HeadLineA"/>
              <a:sym typeface="HeadLine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solidFill>
                  <a:schemeClr val="dk1"/>
                </a:solidFill>
                <a:latin typeface="HeadLineA"/>
                <a:ea typeface="HeadLineA"/>
                <a:cs typeface="HeadLineA"/>
                <a:sym typeface="HeadLineA"/>
              </a:rPr>
              <a:t>                                  둘다 </a:t>
            </a:r>
            <a:r>
              <a:rPr lang="ko" sz="2400">
                <a:solidFill>
                  <a:srgbClr val="D61F26"/>
                </a:solidFill>
                <a:latin typeface="HeadLineA"/>
                <a:ea typeface="HeadLineA"/>
                <a:cs typeface="HeadLineA"/>
                <a:sym typeface="HeadLineA"/>
              </a:rPr>
              <a:t>윈윈</a:t>
            </a:r>
            <a:r>
              <a:rPr lang="ko" sz="2400">
                <a:solidFill>
                  <a:schemeClr val="dk1"/>
                </a:solidFill>
                <a:latin typeface="HeadLineA"/>
                <a:ea typeface="HeadLineA"/>
                <a:cs typeface="HeadLineA"/>
                <a:sym typeface="HeadLineA"/>
              </a:rPr>
              <a:t>이네?”</a:t>
            </a:r>
            <a:endParaRPr sz="2400">
              <a:solidFill>
                <a:schemeClr val="dk1"/>
              </a:solidFill>
              <a:latin typeface="HeadLineA"/>
              <a:ea typeface="HeadLineA"/>
              <a:cs typeface="HeadLineA"/>
              <a:sym typeface="HeadLine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AFAFA"/>
        </a:soli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9275" y="2889821"/>
            <a:ext cx="1696141" cy="1696125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4"/>
          <p:cNvSpPr/>
          <p:nvPr/>
        </p:nvSpPr>
        <p:spPr>
          <a:xfrm>
            <a:off x="4548495" y="3345190"/>
            <a:ext cx="785400" cy="785400"/>
          </a:xfrm>
          <a:prstGeom prst="mathPlus">
            <a:avLst>
              <a:gd fmla="val 23520" name="adj1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08250" y="3175015"/>
            <a:ext cx="1056474" cy="1125735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4"/>
          <p:cNvSpPr txBox="1"/>
          <p:nvPr/>
        </p:nvSpPr>
        <p:spPr>
          <a:xfrm>
            <a:off x="1918100" y="536600"/>
            <a:ext cx="6046200" cy="7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4800">
                <a:latin typeface="HeadLineA"/>
                <a:ea typeface="HeadLineA"/>
                <a:cs typeface="HeadLineA"/>
                <a:sym typeface="HeadLineA"/>
              </a:rPr>
              <a:t>미니 요기요</a:t>
            </a:r>
            <a:endParaRPr sz="4800">
              <a:latin typeface="HeadLineA"/>
              <a:ea typeface="HeadLineA"/>
              <a:cs typeface="HeadLineA"/>
              <a:sym typeface="HeadLineA"/>
            </a:endParaRPr>
          </a:p>
        </p:txBody>
      </p:sp>
      <p:sp>
        <p:nvSpPr>
          <p:cNvPr id="64" name="Google Shape;64;p14"/>
          <p:cNvSpPr txBox="1"/>
          <p:nvPr/>
        </p:nvSpPr>
        <p:spPr>
          <a:xfrm>
            <a:off x="1918100" y="1813800"/>
            <a:ext cx="6046200" cy="7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4800">
                <a:latin typeface="HeadLineA"/>
                <a:ea typeface="HeadLineA"/>
                <a:cs typeface="HeadLineA"/>
                <a:sym typeface="HeadLineA"/>
              </a:rPr>
              <a:t>is</a:t>
            </a:r>
            <a:endParaRPr sz="4800">
              <a:latin typeface="HeadLineA"/>
              <a:ea typeface="HeadLineA"/>
              <a:cs typeface="HeadLineA"/>
              <a:sym typeface="HeadLine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AFAFA"/>
        </a:solidFill>
      </p:bgPr>
    </p:bg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2"/>
          <p:cNvSpPr txBox="1"/>
          <p:nvPr/>
        </p:nvSpPr>
        <p:spPr>
          <a:xfrm>
            <a:off x="3342300" y="1934400"/>
            <a:ext cx="2459400" cy="11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6500">
                <a:latin typeface="HeadLineA"/>
                <a:ea typeface="HeadLineA"/>
                <a:cs typeface="HeadLineA"/>
                <a:sym typeface="HeadLineA"/>
              </a:rPr>
              <a:t>요식이</a:t>
            </a:r>
            <a:endParaRPr b="1" sz="6500">
              <a:latin typeface="HeadLineA"/>
              <a:ea typeface="HeadLineA"/>
              <a:cs typeface="HeadLineA"/>
              <a:sym typeface="HeadLine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AFAFA"/>
        </a:solidFill>
      </p:bgPr>
    </p:bg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3"/>
          <p:cNvSpPr txBox="1"/>
          <p:nvPr/>
        </p:nvSpPr>
        <p:spPr>
          <a:xfrm>
            <a:off x="3452250" y="2019000"/>
            <a:ext cx="2239500" cy="11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6500">
                <a:latin typeface="HeadLineA"/>
                <a:ea typeface="HeadLineA"/>
                <a:cs typeface="HeadLineA"/>
                <a:sym typeface="HeadLineA"/>
              </a:rPr>
              <a:t>WHAT?</a:t>
            </a:r>
            <a:endParaRPr b="1" sz="6500">
              <a:latin typeface="HeadLineA"/>
              <a:ea typeface="HeadLineA"/>
              <a:cs typeface="HeadLineA"/>
              <a:sym typeface="HeadLineA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AFAFA"/>
        </a:solidFill>
      </p:bgPr>
    </p:bg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4"/>
          <p:cNvSpPr txBox="1"/>
          <p:nvPr/>
        </p:nvSpPr>
        <p:spPr>
          <a:xfrm>
            <a:off x="173250" y="310375"/>
            <a:ext cx="8797500" cy="6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500">
              <a:latin typeface="HeadLineA"/>
              <a:ea typeface="HeadLineA"/>
              <a:cs typeface="HeadLineA"/>
              <a:sym typeface="HeadLineA"/>
            </a:endParaRPr>
          </a:p>
        </p:txBody>
      </p:sp>
      <p:sp>
        <p:nvSpPr>
          <p:cNvPr id="237" name="Google Shape;237;p34"/>
          <p:cNvSpPr txBox="1"/>
          <p:nvPr/>
        </p:nvSpPr>
        <p:spPr>
          <a:xfrm>
            <a:off x="2546700" y="2002125"/>
            <a:ext cx="4050600" cy="8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6000">
                <a:solidFill>
                  <a:srgbClr val="D61F26"/>
                </a:solidFill>
                <a:latin typeface="HeadLineA"/>
                <a:ea typeface="HeadLineA"/>
                <a:cs typeface="HeadLineA"/>
                <a:sym typeface="HeadLineA"/>
              </a:rPr>
              <a:t>요</a:t>
            </a:r>
            <a:r>
              <a:rPr b="1" lang="ko" sz="6000">
                <a:latin typeface="HeadLineA"/>
                <a:ea typeface="HeadLineA"/>
                <a:cs typeface="HeadLineA"/>
                <a:sym typeface="HeadLineA"/>
              </a:rPr>
              <a:t>기요 </a:t>
            </a:r>
            <a:r>
              <a:rPr b="1" lang="ko" sz="6000">
                <a:solidFill>
                  <a:srgbClr val="D61F26"/>
                </a:solidFill>
                <a:latin typeface="HeadLineA"/>
                <a:ea typeface="HeadLineA"/>
                <a:cs typeface="HeadLineA"/>
                <a:sym typeface="HeadLineA"/>
              </a:rPr>
              <a:t>식</a:t>
            </a:r>
            <a:r>
              <a:rPr b="1" lang="ko" sz="6000">
                <a:latin typeface="HeadLineA"/>
                <a:ea typeface="HeadLineA"/>
                <a:cs typeface="HeadLineA"/>
                <a:sym typeface="HeadLineA"/>
              </a:rPr>
              <a:t>권</a:t>
            </a:r>
            <a:endParaRPr b="1" sz="6000">
              <a:latin typeface="HeadLineA"/>
              <a:ea typeface="HeadLineA"/>
              <a:cs typeface="HeadLineA"/>
              <a:sym typeface="HeadLine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000">
              <a:latin typeface="HeadLineA"/>
              <a:ea typeface="HeadLineA"/>
              <a:cs typeface="HeadLineA"/>
              <a:sym typeface="HeadLineA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AFAFA"/>
        </a:solidFill>
      </p:bgPr>
    </p:bg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5"/>
          <p:cNvSpPr txBox="1"/>
          <p:nvPr/>
        </p:nvSpPr>
        <p:spPr>
          <a:xfrm>
            <a:off x="2101350" y="1901775"/>
            <a:ext cx="49413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6000">
                <a:solidFill>
                  <a:srgbClr val="D61F26"/>
                </a:solidFill>
                <a:latin typeface="HeadLineA"/>
                <a:ea typeface="HeadLineA"/>
                <a:cs typeface="HeadLineA"/>
                <a:sym typeface="HeadLineA"/>
              </a:rPr>
              <a:t>e-식권</a:t>
            </a:r>
            <a:r>
              <a:rPr b="1" lang="ko" sz="6000">
                <a:latin typeface="HeadLineA"/>
                <a:ea typeface="HeadLineA"/>
                <a:cs typeface="HeadLineA"/>
                <a:sym typeface="HeadLineA"/>
              </a:rPr>
              <a:t> 서비스</a:t>
            </a:r>
            <a:endParaRPr b="1" sz="6000">
              <a:latin typeface="HeadLineA"/>
              <a:ea typeface="HeadLineA"/>
              <a:cs typeface="HeadLineA"/>
              <a:sym typeface="HeadLineA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AFAFA"/>
        </a:solidFill>
      </p:bgPr>
    </p:bg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7" name="Google Shape;247;p36"/>
          <p:cNvCxnSpPr/>
          <p:nvPr/>
        </p:nvCxnSpPr>
        <p:spPr>
          <a:xfrm>
            <a:off x="4534400" y="885650"/>
            <a:ext cx="0" cy="41598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8" name="Google Shape;248;p36"/>
          <p:cNvSpPr txBox="1"/>
          <p:nvPr/>
        </p:nvSpPr>
        <p:spPr>
          <a:xfrm>
            <a:off x="1327100" y="856975"/>
            <a:ext cx="1896900" cy="3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HeadLineA"/>
                <a:ea typeface="HeadLineA"/>
                <a:cs typeface="HeadLineA"/>
                <a:sym typeface="HeadLineA"/>
              </a:rPr>
              <a:t>사장님 추천 식</a:t>
            </a:r>
            <a:r>
              <a:rPr b="1" lang="ko">
                <a:latin typeface="HeadLineA"/>
                <a:ea typeface="HeadLineA"/>
                <a:cs typeface="HeadLineA"/>
                <a:sym typeface="HeadLineA"/>
              </a:rPr>
              <a:t>권 </a:t>
            </a:r>
            <a:r>
              <a:rPr b="1" lang="ko">
                <a:latin typeface="HeadLineA"/>
                <a:ea typeface="HeadLineA"/>
                <a:cs typeface="HeadLineA"/>
                <a:sym typeface="HeadLineA"/>
              </a:rPr>
              <a:t>세트</a:t>
            </a:r>
            <a:endParaRPr b="1">
              <a:latin typeface="HeadLineA"/>
              <a:ea typeface="HeadLineA"/>
              <a:cs typeface="HeadLineA"/>
              <a:sym typeface="HeadLineA"/>
            </a:endParaRPr>
          </a:p>
        </p:txBody>
      </p:sp>
      <p:sp>
        <p:nvSpPr>
          <p:cNvPr id="249" name="Google Shape;249;p36"/>
          <p:cNvSpPr txBox="1"/>
          <p:nvPr/>
        </p:nvSpPr>
        <p:spPr>
          <a:xfrm>
            <a:off x="5844800" y="856975"/>
            <a:ext cx="4157400" cy="3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HeadLineA"/>
                <a:ea typeface="HeadLineA"/>
                <a:cs typeface="HeadLineA"/>
                <a:sym typeface="HeadLineA"/>
              </a:rPr>
              <a:t>내가 만드는 식권 세트</a:t>
            </a:r>
            <a:endParaRPr b="1">
              <a:latin typeface="HeadLineA"/>
              <a:ea typeface="HeadLineA"/>
              <a:cs typeface="HeadLineA"/>
              <a:sym typeface="HeadLineA"/>
            </a:endParaRPr>
          </a:p>
        </p:txBody>
      </p:sp>
      <p:sp>
        <p:nvSpPr>
          <p:cNvPr id="250" name="Google Shape;250;p36"/>
          <p:cNvSpPr/>
          <p:nvPr/>
        </p:nvSpPr>
        <p:spPr>
          <a:xfrm>
            <a:off x="850825" y="3138375"/>
            <a:ext cx="2958600" cy="7347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36"/>
          <p:cNvSpPr/>
          <p:nvPr/>
        </p:nvSpPr>
        <p:spPr>
          <a:xfrm>
            <a:off x="5402275" y="3163950"/>
            <a:ext cx="2958600" cy="7347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36"/>
          <p:cNvSpPr txBox="1"/>
          <p:nvPr/>
        </p:nvSpPr>
        <p:spPr>
          <a:xfrm>
            <a:off x="1174700" y="3307550"/>
            <a:ext cx="2784600" cy="3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36"/>
          <p:cNvSpPr txBox="1"/>
          <p:nvPr/>
        </p:nvSpPr>
        <p:spPr>
          <a:xfrm>
            <a:off x="1078000" y="3196375"/>
            <a:ext cx="2784600" cy="3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Comic Sans MS"/>
                <a:ea typeface="Comic Sans MS"/>
                <a:cs typeface="Comic Sans MS"/>
                <a:sym typeface="Comic Sans MS"/>
              </a:rPr>
              <a:t>I recommend to...</a:t>
            </a:r>
            <a:endParaRPr b="1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54" name="Google Shape;254;p36"/>
          <p:cNvSpPr txBox="1"/>
          <p:nvPr/>
        </p:nvSpPr>
        <p:spPr>
          <a:xfrm>
            <a:off x="5542425" y="3196375"/>
            <a:ext cx="2784600" cy="3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Comic Sans MS"/>
                <a:ea typeface="Comic Sans MS"/>
                <a:cs typeface="Comic Sans MS"/>
                <a:sym typeface="Comic Sans MS"/>
              </a:rPr>
              <a:t>I want to...</a:t>
            </a:r>
            <a:endParaRPr b="1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55" name="Google Shape;255;p36"/>
          <p:cNvSpPr/>
          <p:nvPr/>
        </p:nvSpPr>
        <p:spPr>
          <a:xfrm>
            <a:off x="807275" y="3722650"/>
            <a:ext cx="1440600" cy="3819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/>
              <a:t>2인 짜장,탕수육 세트 (짜장면2, 탕수육1)</a:t>
            </a:r>
            <a:endParaRPr b="1" sz="1000"/>
          </a:p>
        </p:txBody>
      </p:sp>
      <p:sp>
        <p:nvSpPr>
          <p:cNvPr id="256" name="Google Shape;256;p36"/>
          <p:cNvSpPr/>
          <p:nvPr/>
        </p:nvSpPr>
        <p:spPr>
          <a:xfrm>
            <a:off x="708675" y="4229125"/>
            <a:ext cx="1362600" cy="3819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/>
              <a:t>깐풍 탕수 세트</a:t>
            </a:r>
            <a:endParaRPr b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/>
              <a:t>(깐풍기1, 탕수육1)</a:t>
            </a:r>
            <a:endParaRPr b="1" sz="1000"/>
          </a:p>
        </p:txBody>
      </p:sp>
      <p:sp>
        <p:nvSpPr>
          <p:cNvPr id="257" name="Google Shape;257;p36"/>
          <p:cNvSpPr/>
          <p:nvPr/>
        </p:nvSpPr>
        <p:spPr>
          <a:xfrm>
            <a:off x="2351975" y="3989350"/>
            <a:ext cx="1559100" cy="3819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/>
              <a:t>4인 가족 세트</a:t>
            </a:r>
            <a:endParaRPr b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/>
              <a:t>(짜장면2, 짬뽕2,탕수육1)</a:t>
            </a:r>
            <a:endParaRPr b="1" sz="1000"/>
          </a:p>
        </p:txBody>
      </p:sp>
      <p:sp>
        <p:nvSpPr>
          <p:cNvPr id="258" name="Google Shape;258;p36"/>
          <p:cNvSpPr/>
          <p:nvPr/>
        </p:nvSpPr>
        <p:spPr>
          <a:xfrm>
            <a:off x="5484500" y="3684250"/>
            <a:ext cx="915900" cy="3051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/>
              <a:t>짜장면1 x 10장</a:t>
            </a:r>
            <a:endParaRPr b="1" sz="900"/>
          </a:p>
        </p:txBody>
      </p:sp>
      <p:sp>
        <p:nvSpPr>
          <p:cNvPr id="259" name="Google Shape;259;p36"/>
          <p:cNvSpPr/>
          <p:nvPr/>
        </p:nvSpPr>
        <p:spPr>
          <a:xfrm>
            <a:off x="6917925" y="3759300"/>
            <a:ext cx="915900" cy="3051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/>
              <a:t>볶음밥 x 10장</a:t>
            </a:r>
            <a:endParaRPr b="1" sz="900"/>
          </a:p>
        </p:txBody>
      </p:sp>
      <p:pic>
        <p:nvPicPr>
          <p:cNvPr id="260" name="Google Shape;26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6011" y="1409413"/>
            <a:ext cx="3468225" cy="3496824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36"/>
          <p:cNvSpPr/>
          <p:nvPr/>
        </p:nvSpPr>
        <p:spPr>
          <a:xfrm>
            <a:off x="6079000" y="4146025"/>
            <a:ext cx="1326900" cy="4956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/>
              <a:t>탕수육, 깐풍기, 짜장면, 볶음밥, 양장피</a:t>
            </a:r>
            <a:endParaRPr b="1" sz="900"/>
          </a:p>
        </p:txBody>
      </p:sp>
      <p:pic>
        <p:nvPicPr>
          <p:cNvPr id="262" name="Google Shape;26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8348" y="1409413"/>
            <a:ext cx="3468225" cy="3496824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36"/>
          <p:cNvSpPr txBox="1"/>
          <p:nvPr/>
        </p:nvSpPr>
        <p:spPr>
          <a:xfrm>
            <a:off x="3009200" y="133825"/>
            <a:ext cx="3050400" cy="4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400">
                <a:latin typeface="HeadLineA"/>
                <a:ea typeface="HeadLineA"/>
                <a:cs typeface="HeadLineA"/>
                <a:sym typeface="HeadLineA"/>
              </a:rPr>
              <a:t>1. </a:t>
            </a:r>
            <a:r>
              <a:rPr b="1" lang="ko" sz="2400">
                <a:solidFill>
                  <a:srgbClr val="D61F26"/>
                </a:solidFill>
                <a:latin typeface="HeadLineA"/>
                <a:ea typeface="HeadLineA"/>
                <a:cs typeface="HeadLineA"/>
                <a:sym typeface="HeadLineA"/>
              </a:rPr>
              <a:t>다양한</a:t>
            </a:r>
            <a:r>
              <a:rPr b="1" lang="ko" sz="2400">
                <a:latin typeface="HeadLineA"/>
                <a:ea typeface="HeadLineA"/>
                <a:cs typeface="HeadLineA"/>
                <a:sym typeface="HeadLineA"/>
              </a:rPr>
              <a:t> </a:t>
            </a:r>
            <a:r>
              <a:rPr b="1" lang="ko" sz="2400">
                <a:solidFill>
                  <a:srgbClr val="D61F26"/>
                </a:solidFill>
                <a:latin typeface="HeadLineA"/>
                <a:ea typeface="HeadLineA"/>
                <a:cs typeface="HeadLineA"/>
                <a:sym typeface="HeadLineA"/>
              </a:rPr>
              <a:t>종</a:t>
            </a:r>
            <a:r>
              <a:rPr b="1" lang="ko" sz="2400">
                <a:solidFill>
                  <a:srgbClr val="D61F26"/>
                </a:solidFill>
                <a:latin typeface="HeadLineA"/>
                <a:ea typeface="HeadLineA"/>
                <a:cs typeface="HeadLineA"/>
                <a:sym typeface="HeadLineA"/>
              </a:rPr>
              <a:t>류</a:t>
            </a:r>
            <a:r>
              <a:rPr b="1" lang="ko" sz="2400">
                <a:latin typeface="HeadLineA"/>
                <a:ea typeface="HeadLineA"/>
                <a:cs typeface="HeadLineA"/>
                <a:sym typeface="HeadLineA"/>
              </a:rPr>
              <a:t>의 식권</a:t>
            </a:r>
            <a:endParaRPr b="1" sz="2400">
              <a:latin typeface="HeadLineA"/>
              <a:ea typeface="HeadLineA"/>
              <a:cs typeface="HeadLineA"/>
              <a:sym typeface="HeadLineA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AFAFA"/>
        </a:solidFill>
      </p:bgPr>
    </p:bg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1000" y="3344725"/>
            <a:ext cx="1495050" cy="14950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9" name="Google Shape;269;p37"/>
          <p:cNvCxnSpPr/>
          <p:nvPr/>
        </p:nvCxnSpPr>
        <p:spPr>
          <a:xfrm>
            <a:off x="1824900" y="2973150"/>
            <a:ext cx="54942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0" name="Google Shape;270;p37"/>
          <p:cNvSpPr txBox="1"/>
          <p:nvPr/>
        </p:nvSpPr>
        <p:spPr>
          <a:xfrm>
            <a:off x="3760988" y="2752075"/>
            <a:ext cx="2784600" cy="3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CC0000"/>
                </a:solidFill>
              </a:rPr>
              <a:t>최소 구매 가격</a:t>
            </a:r>
            <a:endParaRPr b="1" sz="1800">
              <a:solidFill>
                <a:srgbClr val="CC0000"/>
              </a:solidFill>
            </a:endParaRPr>
          </a:p>
        </p:txBody>
      </p:sp>
      <p:pic>
        <p:nvPicPr>
          <p:cNvPr id="271" name="Google Shape;271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98712" y="3504003"/>
            <a:ext cx="1069225" cy="1069225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37"/>
          <p:cNvSpPr/>
          <p:nvPr/>
        </p:nvSpPr>
        <p:spPr>
          <a:xfrm>
            <a:off x="6499525" y="1398400"/>
            <a:ext cx="604200" cy="12084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2BCF25"/>
          </a:solidFill>
          <a:ln cap="flat" cmpd="sng" w="9525">
            <a:solidFill>
              <a:srgbClr val="2BCF2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이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상</a:t>
            </a:r>
            <a:endParaRPr/>
          </a:p>
        </p:txBody>
      </p:sp>
      <p:sp>
        <p:nvSpPr>
          <p:cNvPr id="273" name="Google Shape;273;p37"/>
          <p:cNvSpPr/>
          <p:nvPr/>
        </p:nvSpPr>
        <p:spPr>
          <a:xfrm>
            <a:off x="6524875" y="3380375"/>
            <a:ext cx="604200" cy="11070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E81E24"/>
          </a:solidFill>
          <a:ln cap="flat" cmpd="sng" w="9525">
            <a:solidFill>
              <a:srgbClr val="E81E2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이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하</a:t>
            </a:r>
            <a:endParaRPr/>
          </a:p>
        </p:txBody>
      </p:sp>
      <p:pic>
        <p:nvPicPr>
          <p:cNvPr id="274" name="Google Shape;27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1000" y="1068400"/>
            <a:ext cx="1495050" cy="1495050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37"/>
          <p:cNvSpPr txBox="1"/>
          <p:nvPr/>
        </p:nvSpPr>
        <p:spPr>
          <a:xfrm>
            <a:off x="3116225" y="348775"/>
            <a:ext cx="27846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ko" sz="2400">
                <a:latin typeface="HeadLineA"/>
                <a:ea typeface="HeadLineA"/>
                <a:cs typeface="HeadLineA"/>
                <a:sym typeface="HeadLineA"/>
              </a:rPr>
              <a:t>2. </a:t>
            </a:r>
            <a:r>
              <a:rPr b="1" lang="ko" sz="2400">
                <a:solidFill>
                  <a:srgbClr val="D61F26"/>
                </a:solidFill>
                <a:latin typeface="HeadLineA"/>
                <a:ea typeface="HeadLineA"/>
                <a:cs typeface="HeadLineA"/>
                <a:sym typeface="HeadLineA"/>
              </a:rPr>
              <a:t>최소 구매 가격</a:t>
            </a:r>
            <a:endParaRPr b="1" sz="24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AFAFA"/>
        </a:solidFill>
      </p:bgPr>
    </p:bg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8"/>
          <p:cNvSpPr txBox="1"/>
          <p:nvPr/>
        </p:nvSpPr>
        <p:spPr>
          <a:xfrm>
            <a:off x="3452250" y="2019000"/>
            <a:ext cx="2239500" cy="11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6500">
                <a:latin typeface="HeadLineA"/>
                <a:ea typeface="HeadLineA"/>
                <a:cs typeface="HeadLineA"/>
                <a:sym typeface="HeadLineA"/>
              </a:rPr>
              <a:t>How?</a:t>
            </a:r>
            <a:endParaRPr b="1" sz="6500">
              <a:latin typeface="HeadLineA"/>
              <a:ea typeface="HeadLineA"/>
              <a:cs typeface="HeadLineA"/>
              <a:sym typeface="HeadLineA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AFAFA"/>
        </a:solidFill>
      </p:bgPr>
    </p:bg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5" name="Google Shape;285;p39"/>
          <p:cNvCxnSpPr/>
          <p:nvPr/>
        </p:nvCxnSpPr>
        <p:spPr>
          <a:xfrm>
            <a:off x="6266105" y="2278647"/>
            <a:ext cx="0" cy="342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86" name="Google Shape;286;p39"/>
          <p:cNvSpPr/>
          <p:nvPr/>
        </p:nvSpPr>
        <p:spPr>
          <a:xfrm>
            <a:off x="1697650" y="1147502"/>
            <a:ext cx="2105100" cy="2451900"/>
          </a:xfrm>
          <a:prstGeom prst="roundRect">
            <a:avLst>
              <a:gd fmla="val 16667" name="adj"/>
            </a:avLst>
          </a:prstGeom>
          <a:solidFill>
            <a:srgbClr val="FAFAFA"/>
          </a:solidFill>
          <a:ln cap="flat" cmpd="sng" w="38100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/>
          </a:p>
        </p:txBody>
      </p:sp>
      <p:sp>
        <p:nvSpPr>
          <p:cNvPr id="287" name="Google Shape;287;p39"/>
          <p:cNvSpPr/>
          <p:nvPr/>
        </p:nvSpPr>
        <p:spPr>
          <a:xfrm>
            <a:off x="1894902" y="1578644"/>
            <a:ext cx="1710720" cy="485784"/>
          </a:xfrm>
          <a:prstGeom prst="flowChartTerminator">
            <a:avLst/>
          </a:prstGeom>
          <a:solidFill>
            <a:srgbClr val="A4C2F4"/>
          </a:solidFill>
          <a:ln cap="flat" cmpd="sng" w="19050">
            <a:solidFill>
              <a:srgbClr val="6D9EE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rgbClr val="D61F26"/>
                </a:solidFill>
                <a:latin typeface="HeadLineA"/>
                <a:ea typeface="HeadLineA"/>
                <a:cs typeface="HeadLineA"/>
                <a:sym typeface="HeadLineA"/>
              </a:rPr>
              <a:t>요식이 메뉴</a:t>
            </a:r>
            <a:r>
              <a:rPr b="1" lang="ko" sz="1200">
                <a:solidFill>
                  <a:srgbClr val="FFFFFF"/>
                </a:solidFill>
                <a:latin typeface="HeadLineA"/>
                <a:ea typeface="HeadLineA"/>
                <a:cs typeface="HeadLineA"/>
                <a:sym typeface="HeadLineA"/>
              </a:rPr>
              <a:t> 지정</a:t>
            </a:r>
            <a:endParaRPr b="1" sz="1200">
              <a:solidFill>
                <a:srgbClr val="FFFFFF"/>
              </a:solidFill>
              <a:latin typeface="HeadLineA"/>
              <a:ea typeface="HeadLineA"/>
              <a:cs typeface="HeadLineA"/>
              <a:sym typeface="HeadLineA"/>
            </a:endParaRPr>
          </a:p>
        </p:txBody>
      </p:sp>
      <p:sp>
        <p:nvSpPr>
          <p:cNvPr id="288" name="Google Shape;288;p39"/>
          <p:cNvSpPr txBox="1"/>
          <p:nvPr/>
        </p:nvSpPr>
        <p:spPr>
          <a:xfrm>
            <a:off x="2339938" y="190900"/>
            <a:ext cx="820500" cy="4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3C78D8"/>
                </a:solidFill>
                <a:latin typeface="HeadLineA"/>
                <a:ea typeface="HeadLineA"/>
                <a:cs typeface="HeadLineA"/>
                <a:sym typeface="HeadLineA"/>
              </a:rPr>
              <a:t>사장님</a:t>
            </a:r>
            <a:endParaRPr b="1">
              <a:solidFill>
                <a:srgbClr val="3C78D8"/>
              </a:solidFill>
              <a:latin typeface="HeadLineA"/>
              <a:ea typeface="HeadLineA"/>
              <a:cs typeface="HeadLineA"/>
              <a:sym typeface="HeadLineA"/>
            </a:endParaRPr>
          </a:p>
        </p:txBody>
      </p:sp>
      <p:sp>
        <p:nvSpPr>
          <p:cNvPr id="289" name="Google Shape;289;p39"/>
          <p:cNvSpPr/>
          <p:nvPr/>
        </p:nvSpPr>
        <p:spPr>
          <a:xfrm>
            <a:off x="2054775" y="963560"/>
            <a:ext cx="1368000" cy="535200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/>
          </a:p>
        </p:txBody>
      </p:sp>
      <p:sp>
        <p:nvSpPr>
          <p:cNvPr id="290" name="Google Shape;290;p39"/>
          <p:cNvSpPr/>
          <p:nvPr/>
        </p:nvSpPr>
        <p:spPr>
          <a:xfrm>
            <a:off x="1802671" y="766275"/>
            <a:ext cx="1895184" cy="664794"/>
          </a:xfrm>
          <a:prstGeom prst="flowChartTerminator">
            <a:avLst/>
          </a:prstGeom>
          <a:solidFill>
            <a:srgbClr val="6D9EEB"/>
          </a:solidFill>
          <a:ln cap="flat" cmpd="sng" w="38100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rgbClr val="FFFFFF"/>
                </a:solidFill>
                <a:latin typeface="HeadLineA"/>
                <a:ea typeface="HeadLineA"/>
                <a:cs typeface="HeadLineA"/>
                <a:sym typeface="HeadLineA"/>
              </a:rPr>
              <a:t>1. </a:t>
            </a:r>
            <a:r>
              <a:rPr b="1" lang="ko" sz="1200">
                <a:solidFill>
                  <a:srgbClr val="FFFFFF"/>
                </a:solidFill>
                <a:latin typeface="HeadLineA"/>
                <a:ea typeface="HeadLineA"/>
                <a:cs typeface="HeadLineA"/>
                <a:sym typeface="HeadLineA"/>
              </a:rPr>
              <a:t>요식</a:t>
            </a:r>
            <a:r>
              <a:rPr b="1" lang="ko" sz="1200">
                <a:solidFill>
                  <a:srgbClr val="FFFFFF"/>
                </a:solidFill>
                <a:latin typeface="HeadLineA"/>
                <a:ea typeface="HeadLineA"/>
                <a:cs typeface="HeadLineA"/>
                <a:sym typeface="HeadLineA"/>
              </a:rPr>
              <a:t>이 이벤트를 생성</a:t>
            </a:r>
            <a:endParaRPr b="1" sz="1200">
              <a:solidFill>
                <a:srgbClr val="FFFFFF"/>
              </a:solidFill>
              <a:latin typeface="HeadLineA"/>
              <a:ea typeface="HeadLineA"/>
              <a:cs typeface="HeadLineA"/>
              <a:sym typeface="HeadLineA"/>
            </a:endParaRPr>
          </a:p>
        </p:txBody>
      </p:sp>
      <p:sp>
        <p:nvSpPr>
          <p:cNvPr id="291" name="Google Shape;291;p39"/>
          <p:cNvSpPr/>
          <p:nvPr/>
        </p:nvSpPr>
        <p:spPr>
          <a:xfrm>
            <a:off x="1883437" y="2212007"/>
            <a:ext cx="1710720" cy="485784"/>
          </a:xfrm>
          <a:prstGeom prst="flowChartTerminator">
            <a:avLst/>
          </a:prstGeom>
          <a:solidFill>
            <a:srgbClr val="A4C2F4"/>
          </a:solidFill>
          <a:ln cap="flat" cmpd="sng" w="19050">
            <a:solidFill>
              <a:srgbClr val="6D9EE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rgbClr val="D61F26"/>
                </a:solidFill>
                <a:latin typeface="HeadLineA"/>
                <a:ea typeface="HeadLineA"/>
                <a:cs typeface="HeadLineA"/>
                <a:sym typeface="HeadLineA"/>
              </a:rPr>
              <a:t>요식이 메뉴</a:t>
            </a:r>
            <a:r>
              <a:rPr b="1" lang="ko" sz="1200">
                <a:solidFill>
                  <a:srgbClr val="FFFFFF"/>
                </a:solidFill>
                <a:latin typeface="HeadLineA"/>
                <a:ea typeface="HeadLineA"/>
                <a:cs typeface="HeadLineA"/>
                <a:sym typeface="HeadLineA"/>
              </a:rPr>
              <a:t> </a:t>
            </a:r>
            <a:endParaRPr b="1" sz="1200">
              <a:solidFill>
                <a:srgbClr val="FFFFFF"/>
              </a:solidFill>
              <a:latin typeface="HeadLineA"/>
              <a:ea typeface="HeadLineA"/>
              <a:cs typeface="HeadLineA"/>
              <a:sym typeface="HeadLine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rgbClr val="D61F26"/>
                </a:solidFill>
                <a:latin typeface="HeadLineA"/>
                <a:ea typeface="HeadLineA"/>
                <a:cs typeface="HeadLineA"/>
                <a:sym typeface="HeadLineA"/>
              </a:rPr>
              <a:t>가</a:t>
            </a:r>
            <a:r>
              <a:rPr b="1" lang="ko" sz="1200">
                <a:solidFill>
                  <a:srgbClr val="D61F26"/>
                </a:solidFill>
                <a:latin typeface="HeadLineA"/>
                <a:ea typeface="HeadLineA"/>
                <a:cs typeface="HeadLineA"/>
                <a:sym typeface="HeadLineA"/>
              </a:rPr>
              <a:t>격</a:t>
            </a:r>
            <a:r>
              <a:rPr b="1" lang="ko" sz="1200">
                <a:solidFill>
                  <a:srgbClr val="FFFFFF"/>
                </a:solidFill>
                <a:latin typeface="HeadLineA"/>
                <a:ea typeface="HeadLineA"/>
                <a:cs typeface="HeadLineA"/>
                <a:sym typeface="HeadLineA"/>
              </a:rPr>
              <a:t> 지정</a:t>
            </a:r>
            <a:endParaRPr b="1" sz="1200">
              <a:solidFill>
                <a:srgbClr val="FFFFFF"/>
              </a:solidFill>
              <a:latin typeface="HeadLineA"/>
              <a:ea typeface="HeadLineA"/>
              <a:cs typeface="HeadLineA"/>
              <a:sym typeface="HeadLineA"/>
            </a:endParaRPr>
          </a:p>
        </p:txBody>
      </p:sp>
      <p:sp>
        <p:nvSpPr>
          <p:cNvPr id="292" name="Google Shape;292;p39"/>
          <p:cNvSpPr txBox="1"/>
          <p:nvPr/>
        </p:nvSpPr>
        <p:spPr>
          <a:xfrm>
            <a:off x="5855813" y="190900"/>
            <a:ext cx="820500" cy="4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E06666"/>
                </a:solidFill>
                <a:latin typeface="HeadLineA"/>
                <a:ea typeface="HeadLineA"/>
                <a:cs typeface="HeadLineA"/>
                <a:sym typeface="HeadLineA"/>
              </a:rPr>
              <a:t>주문자</a:t>
            </a:r>
            <a:endParaRPr b="1">
              <a:solidFill>
                <a:srgbClr val="E06666"/>
              </a:solidFill>
              <a:latin typeface="HeadLineA"/>
              <a:ea typeface="HeadLineA"/>
              <a:cs typeface="HeadLineA"/>
              <a:sym typeface="HeadLineA"/>
            </a:endParaRPr>
          </a:p>
        </p:txBody>
      </p:sp>
      <p:sp>
        <p:nvSpPr>
          <p:cNvPr id="293" name="Google Shape;293;p39"/>
          <p:cNvSpPr/>
          <p:nvPr/>
        </p:nvSpPr>
        <p:spPr>
          <a:xfrm>
            <a:off x="5570650" y="1591785"/>
            <a:ext cx="1368000" cy="535200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/>
          </a:p>
        </p:txBody>
      </p:sp>
      <p:sp>
        <p:nvSpPr>
          <p:cNvPr id="294" name="Google Shape;294;p39"/>
          <p:cNvSpPr/>
          <p:nvPr/>
        </p:nvSpPr>
        <p:spPr>
          <a:xfrm>
            <a:off x="5307050" y="766275"/>
            <a:ext cx="1895184" cy="535194"/>
          </a:xfrm>
          <a:prstGeom prst="flowChartTerminator">
            <a:avLst/>
          </a:prstGeom>
          <a:solidFill>
            <a:srgbClr val="E06666"/>
          </a:solidFill>
          <a:ln cap="flat" cmpd="sng" w="3810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rgbClr val="FFFFFF"/>
                </a:solidFill>
                <a:latin typeface="HeadLineA"/>
                <a:ea typeface="HeadLineA"/>
                <a:cs typeface="HeadLineA"/>
                <a:sym typeface="HeadLineA"/>
              </a:rPr>
              <a:t>2. 생성된 요식이 이벤트를 확인한다.</a:t>
            </a:r>
            <a:endParaRPr b="1" sz="1200">
              <a:solidFill>
                <a:srgbClr val="FFFFFF"/>
              </a:solidFill>
              <a:latin typeface="HeadLineA"/>
              <a:ea typeface="HeadLineA"/>
              <a:cs typeface="HeadLineA"/>
              <a:sym typeface="HeadLineA"/>
            </a:endParaRPr>
          </a:p>
        </p:txBody>
      </p:sp>
      <p:sp>
        <p:nvSpPr>
          <p:cNvPr id="295" name="Google Shape;295;p39"/>
          <p:cNvSpPr/>
          <p:nvPr/>
        </p:nvSpPr>
        <p:spPr>
          <a:xfrm>
            <a:off x="5318513" y="1761150"/>
            <a:ext cx="1895184" cy="535194"/>
          </a:xfrm>
          <a:prstGeom prst="flowChartTerminator">
            <a:avLst/>
          </a:prstGeom>
          <a:solidFill>
            <a:srgbClr val="E06666"/>
          </a:solidFill>
          <a:ln cap="flat" cmpd="sng" w="3810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rgbClr val="FFFFFF"/>
                </a:solidFill>
                <a:latin typeface="HeadLineA"/>
                <a:ea typeface="HeadLineA"/>
                <a:cs typeface="HeadLineA"/>
                <a:sym typeface="HeadLineA"/>
              </a:rPr>
              <a:t>3</a:t>
            </a:r>
            <a:r>
              <a:rPr b="1" lang="ko" sz="1200">
                <a:solidFill>
                  <a:srgbClr val="FFFFFF"/>
                </a:solidFill>
                <a:latin typeface="HeadLineA"/>
                <a:ea typeface="HeadLineA"/>
                <a:cs typeface="HeadLineA"/>
                <a:sym typeface="HeadLineA"/>
              </a:rPr>
              <a:t>. 구매</a:t>
            </a:r>
            <a:r>
              <a:rPr b="1" lang="ko" sz="1200">
                <a:solidFill>
                  <a:srgbClr val="FFFFFF"/>
                </a:solidFill>
                <a:latin typeface="HeadLineA"/>
                <a:ea typeface="HeadLineA"/>
                <a:cs typeface="HeadLineA"/>
                <a:sym typeface="HeadLineA"/>
              </a:rPr>
              <a:t>할 요식이를 선택</a:t>
            </a:r>
            <a:r>
              <a:rPr b="1" lang="ko" sz="1200">
                <a:solidFill>
                  <a:srgbClr val="FFFFFF"/>
                </a:solidFill>
                <a:latin typeface="HeadLineA"/>
                <a:ea typeface="HeadLineA"/>
                <a:cs typeface="HeadLineA"/>
                <a:sym typeface="HeadLineA"/>
              </a:rPr>
              <a:t> </a:t>
            </a:r>
            <a:endParaRPr b="1" sz="1200">
              <a:solidFill>
                <a:srgbClr val="FFFFFF"/>
              </a:solidFill>
              <a:latin typeface="HeadLineA"/>
              <a:ea typeface="HeadLineA"/>
              <a:cs typeface="HeadLineA"/>
              <a:sym typeface="HeadLineA"/>
            </a:endParaRPr>
          </a:p>
        </p:txBody>
      </p:sp>
      <p:sp>
        <p:nvSpPr>
          <p:cNvPr id="296" name="Google Shape;296;p39"/>
          <p:cNvSpPr/>
          <p:nvPr/>
        </p:nvSpPr>
        <p:spPr>
          <a:xfrm>
            <a:off x="1894912" y="2816382"/>
            <a:ext cx="1710720" cy="485784"/>
          </a:xfrm>
          <a:prstGeom prst="flowChartTerminator">
            <a:avLst/>
          </a:prstGeom>
          <a:solidFill>
            <a:srgbClr val="A4C2F4"/>
          </a:solidFill>
          <a:ln cap="flat" cmpd="sng" w="19050">
            <a:solidFill>
              <a:srgbClr val="6D9EE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rgbClr val="D61F26"/>
                </a:solidFill>
                <a:latin typeface="HeadLineA"/>
                <a:ea typeface="HeadLineA"/>
                <a:cs typeface="HeadLineA"/>
                <a:sym typeface="HeadLineA"/>
              </a:rPr>
              <a:t>최소 구매 가격</a:t>
            </a:r>
            <a:r>
              <a:rPr b="1" lang="ko" sz="1200">
                <a:solidFill>
                  <a:srgbClr val="FFFFFF"/>
                </a:solidFill>
                <a:latin typeface="HeadLineA"/>
                <a:ea typeface="HeadLineA"/>
                <a:cs typeface="HeadLineA"/>
                <a:sym typeface="HeadLineA"/>
              </a:rPr>
              <a:t> 지정</a:t>
            </a:r>
            <a:endParaRPr b="1" sz="1200">
              <a:solidFill>
                <a:srgbClr val="FFFFFF"/>
              </a:solidFill>
              <a:latin typeface="HeadLineA"/>
              <a:ea typeface="HeadLineA"/>
              <a:cs typeface="HeadLineA"/>
              <a:sym typeface="HeadLineA"/>
            </a:endParaRPr>
          </a:p>
        </p:txBody>
      </p:sp>
      <p:sp>
        <p:nvSpPr>
          <p:cNvPr id="297" name="Google Shape;297;p39"/>
          <p:cNvSpPr/>
          <p:nvPr/>
        </p:nvSpPr>
        <p:spPr>
          <a:xfrm>
            <a:off x="5367013" y="2645075"/>
            <a:ext cx="1798225" cy="1118875"/>
          </a:xfrm>
          <a:prstGeom prst="flowChartDecision">
            <a:avLst/>
          </a:prstGeom>
          <a:solidFill>
            <a:srgbClr val="E06666"/>
          </a:solidFill>
          <a:ln cap="flat" cmpd="sng" w="3810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FFFFFF"/>
                </a:solidFill>
                <a:latin typeface="HeadLineA"/>
                <a:ea typeface="HeadLineA"/>
                <a:cs typeface="HeadLineA"/>
                <a:sym typeface="HeadLineA"/>
              </a:rPr>
              <a:t>4. 최소 구매 가격 이상? </a:t>
            </a:r>
            <a:endParaRPr b="1" sz="1000">
              <a:solidFill>
                <a:srgbClr val="FFFFFF"/>
              </a:solidFill>
              <a:latin typeface="HeadLineA"/>
              <a:ea typeface="HeadLineA"/>
              <a:cs typeface="HeadLineA"/>
              <a:sym typeface="HeadLineA"/>
            </a:endParaRPr>
          </a:p>
        </p:txBody>
      </p:sp>
      <p:cxnSp>
        <p:nvCxnSpPr>
          <p:cNvPr id="298" name="Google Shape;298;p39"/>
          <p:cNvCxnSpPr>
            <a:stCxn id="290" idx="3"/>
          </p:cNvCxnSpPr>
          <p:nvPr/>
        </p:nvCxnSpPr>
        <p:spPr>
          <a:xfrm>
            <a:off x="3697855" y="1098672"/>
            <a:ext cx="1342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9" name="Google Shape;299;p39"/>
          <p:cNvCxnSpPr/>
          <p:nvPr/>
        </p:nvCxnSpPr>
        <p:spPr>
          <a:xfrm>
            <a:off x="6266093" y="1301472"/>
            <a:ext cx="0" cy="342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00" name="Google Shape;300;p39"/>
          <p:cNvCxnSpPr/>
          <p:nvPr/>
        </p:nvCxnSpPr>
        <p:spPr>
          <a:xfrm>
            <a:off x="6266118" y="3779197"/>
            <a:ext cx="0" cy="342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01" name="Google Shape;301;p39"/>
          <p:cNvSpPr/>
          <p:nvPr/>
        </p:nvSpPr>
        <p:spPr>
          <a:xfrm>
            <a:off x="5318525" y="4121200"/>
            <a:ext cx="1895184" cy="535194"/>
          </a:xfrm>
          <a:prstGeom prst="flowChartTerminator">
            <a:avLst/>
          </a:prstGeom>
          <a:solidFill>
            <a:srgbClr val="E06666"/>
          </a:solidFill>
          <a:ln cap="flat" cmpd="sng" w="3810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rgbClr val="FFFFFF"/>
                </a:solidFill>
                <a:latin typeface="HeadLineA"/>
                <a:ea typeface="HeadLineA"/>
                <a:cs typeface="HeadLineA"/>
                <a:sym typeface="HeadLineA"/>
              </a:rPr>
              <a:t>5. 구매완료</a:t>
            </a:r>
            <a:endParaRPr b="1" sz="1200">
              <a:solidFill>
                <a:srgbClr val="FFFFFF"/>
              </a:solidFill>
              <a:latin typeface="HeadLineA"/>
              <a:ea typeface="HeadLineA"/>
              <a:cs typeface="HeadLineA"/>
              <a:sym typeface="HeadLineA"/>
            </a:endParaRPr>
          </a:p>
        </p:txBody>
      </p:sp>
      <p:sp>
        <p:nvSpPr>
          <p:cNvPr id="302" name="Google Shape;302;p39"/>
          <p:cNvSpPr txBox="1"/>
          <p:nvPr/>
        </p:nvSpPr>
        <p:spPr>
          <a:xfrm>
            <a:off x="6779725" y="3788375"/>
            <a:ext cx="3666600" cy="4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39"/>
          <p:cNvSpPr txBox="1"/>
          <p:nvPr/>
        </p:nvSpPr>
        <p:spPr>
          <a:xfrm>
            <a:off x="5695475" y="3717875"/>
            <a:ext cx="5994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YES</a:t>
            </a:r>
            <a:endParaRPr b="1"/>
          </a:p>
        </p:txBody>
      </p:sp>
      <p:sp>
        <p:nvSpPr>
          <p:cNvPr id="304" name="Google Shape;304;p39"/>
          <p:cNvSpPr txBox="1"/>
          <p:nvPr/>
        </p:nvSpPr>
        <p:spPr>
          <a:xfrm>
            <a:off x="7112400" y="2870875"/>
            <a:ext cx="5994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NO</a:t>
            </a:r>
            <a:endParaRPr b="1"/>
          </a:p>
        </p:txBody>
      </p:sp>
      <p:cxnSp>
        <p:nvCxnSpPr>
          <p:cNvPr id="305" name="Google Shape;305;p39"/>
          <p:cNvCxnSpPr>
            <a:stCxn id="297" idx="3"/>
            <a:endCxn id="295" idx="3"/>
          </p:cNvCxnSpPr>
          <p:nvPr/>
        </p:nvCxnSpPr>
        <p:spPr>
          <a:xfrm flipH="1" rot="10800000">
            <a:off x="7165238" y="2028813"/>
            <a:ext cx="48600" cy="1175700"/>
          </a:xfrm>
          <a:prstGeom prst="bentConnector3">
            <a:avLst>
              <a:gd fmla="val 830684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AFAFA"/>
        </a:solidFill>
      </p:bgPr>
    </p:bg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0" name="Google Shape;310;p40"/>
          <p:cNvCxnSpPr/>
          <p:nvPr/>
        </p:nvCxnSpPr>
        <p:spPr>
          <a:xfrm>
            <a:off x="4610425" y="1095375"/>
            <a:ext cx="0" cy="3189900"/>
          </a:xfrm>
          <a:prstGeom prst="straightConnector1">
            <a:avLst/>
          </a:prstGeom>
          <a:noFill/>
          <a:ln cap="flat" cmpd="sng" w="38100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11" name="Google Shape;31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12875" y="3910650"/>
            <a:ext cx="1479600" cy="788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grpSp>
        <p:nvGrpSpPr>
          <p:cNvPr id="312" name="Google Shape;312;p40"/>
          <p:cNvGrpSpPr/>
          <p:nvPr/>
        </p:nvGrpSpPr>
        <p:grpSpPr>
          <a:xfrm>
            <a:off x="6331407" y="664248"/>
            <a:ext cx="3921793" cy="2089776"/>
            <a:chOff x="6337782" y="909148"/>
            <a:chExt cx="3921793" cy="2089776"/>
          </a:xfrm>
        </p:grpSpPr>
        <p:pic>
          <p:nvPicPr>
            <p:cNvPr id="313" name="Google Shape;313;p4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337782" y="909148"/>
              <a:ext cx="2809743" cy="20897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4" name="Google Shape;314;p40"/>
            <p:cNvSpPr txBox="1"/>
            <p:nvPr/>
          </p:nvSpPr>
          <p:spPr>
            <a:xfrm>
              <a:off x="7474975" y="1966925"/>
              <a:ext cx="2784600" cy="32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200"/>
                <a:t>사장님</a:t>
              </a:r>
              <a:endParaRPr b="1" sz="1200"/>
            </a:p>
          </p:txBody>
        </p:sp>
      </p:grpSp>
      <p:pic>
        <p:nvPicPr>
          <p:cNvPr id="315" name="Google Shape;315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01075" y="3910650"/>
            <a:ext cx="1479600" cy="788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16" name="Google Shape;316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51200" y="2616625"/>
            <a:ext cx="1479600" cy="788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17" name="Google Shape;317;p40"/>
          <p:cNvSpPr txBox="1"/>
          <p:nvPr/>
        </p:nvSpPr>
        <p:spPr>
          <a:xfrm>
            <a:off x="1290675" y="140525"/>
            <a:ext cx="2136600" cy="5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</p:txBody>
      </p:sp>
      <p:sp>
        <p:nvSpPr>
          <p:cNvPr id="318" name="Google Shape;318;p40"/>
          <p:cNvSpPr/>
          <p:nvPr/>
        </p:nvSpPr>
        <p:spPr>
          <a:xfrm>
            <a:off x="3837775" y="1713225"/>
            <a:ext cx="1726200" cy="6915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rgbClr val="D61F26"/>
                </a:solidFill>
              </a:rPr>
              <a:t>1. </a:t>
            </a:r>
            <a:r>
              <a:rPr b="1" lang="ko" sz="1200">
                <a:solidFill>
                  <a:srgbClr val="D61F26"/>
                </a:solidFill>
              </a:rPr>
              <a:t>요식이 메뉴</a:t>
            </a:r>
            <a:r>
              <a:rPr b="1" lang="ko" sz="1200">
                <a:solidFill>
                  <a:srgbClr val="FFFFFF"/>
                </a:solidFill>
              </a:rPr>
              <a:t> 지정</a:t>
            </a:r>
            <a:endParaRPr b="1" sz="1200">
              <a:solidFill>
                <a:srgbClr val="FFFFFF"/>
              </a:solidFill>
            </a:endParaRPr>
          </a:p>
        </p:txBody>
      </p:sp>
      <p:sp>
        <p:nvSpPr>
          <p:cNvPr id="319" name="Google Shape;319;p40"/>
          <p:cNvSpPr txBox="1"/>
          <p:nvPr/>
        </p:nvSpPr>
        <p:spPr>
          <a:xfrm>
            <a:off x="3542125" y="346875"/>
            <a:ext cx="2136600" cy="5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latin typeface="HeadLineA"/>
                <a:ea typeface="HeadLineA"/>
                <a:cs typeface="HeadLineA"/>
                <a:sym typeface="HeadLineA"/>
              </a:rPr>
              <a:t>요식이 이벤트 생성</a:t>
            </a:r>
            <a:endParaRPr sz="1800">
              <a:latin typeface="HeadLineA"/>
              <a:ea typeface="HeadLineA"/>
              <a:cs typeface="HeadLineA"/>
              <a:sym typeface="HeadLineA"/>
            </a:endParaRPr>
          </a:p>
        </p:txBody>
      </p:sp>
      <p:pic>
        <p:nvPicPr>
          <p:cNvPr id="320" name="Google Shape;320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05093" y="2023726"/>
            <a:ext cx="1479511" cy="789078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21" name="Google Shape;321;p40"/>
          <p:cNvSpPr/>
          <p:nvPr/>
        </p:nvSpPr>
        <p:spPr>
          <a:xfrm>
            <a:off x="1203131" y="2023725"/>
            <a:ext cx="753900" cy="249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D61F26"/>
                </a:solidFill>
                <a:latin typeface="HeadLineA"/>
                <a:ea typeface="HeadLineA"/>
                <a:cs typeface="HeadLineA"/>
                <a:sym typeface="HeadLineA"/>
              </a:rPr>
              <a:t>요식이 메뉴</a:t>
            </a:r>
            <a:endParaRPr sz="800">
              <a:solidFill>
                <a:srgbClr val="D61F26"/>
              </a:solidFill>
              <a:latin typeface="HeadLineA"/>
              <a:ea typeface="HeadLineA"/>
              <a:cs typeface="HeadLineA"/>
              <a:sym typeface="HeadLineA"/>
            </a:endParaRPr>
          </a:p>
        </p:txBody>
      </p:sp>
      <p:grpSp>
        <p:nvGrpSpPr>
          <p:cNvPr id="322" name="Google Shape;322;p40"/>
          <p:cNvGrpSpPr/>
          <p:nvPr/>
        </p:nvGrpSpPr>
        <p:grpSpPr>
          <a:xfrm>
            <a:off x="281475" y="3245955"/>
            <a:ext cx="1481480" cy="790329"/>
            <a:chOff x="1438450" y="2560625"/>
            <a:chExt cx="1628716" cy="868875"/>
          </a:xfrm>
        </p:grpSpPr>
        <p:pic>
          <p:nvPicPr>
            <p:cNvPr id="323" name="Google Shape;323;p4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440600" y="2562000"/>
              <a:ext cx="1626566" cy="8675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  <p:sp>
          <p:nvSpPr>
            <p:cNvPr id="324" name="Google Shape;324;p40"/>
            <p:cNvSpPr/>
            <p:nvPr/>
          </p:nvSpPr>
          <p:spPr>
            <a:xfrm>
              <a:off x="1438450" y="2560625"/>
              <a:ext cx="828900" cy="2736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D61F26"/>
                  </a:solidFill>
                  <a:latin typeface="HeadLineA"/>
                  <a:ea typeface="HeadLineA"/>
                  <a:cs typeface="HeadLineA"/>
                  <a:sym typeface="HeadLineA"/>
                </a:rPr>
                <a:t>요식이 메뉴</a:t>
              </a:r>
              <a:endParaRPr sz="800">
                <a:solidFill>
                  <a:srgbClr val="D61F26"/>
                </a:solidFill>
                <a:latin typeface="HeadLineA"/>
                <a:ea typeface="HeadLineA"/>
                <a:cs typeface="HeadLineA"/>
                <a:sym typeface="HeadLineA"/>
              </a:endParaRPr>
            </a:p>
          </p:txBody>
        </p:sp>
      </p:grpSp>
      <p:grpSp>
        <p:nvGrpSpPr>
          <p:cNvPr id="325" name="Google Shape;325;p40"/>
          <p:cNvGrpSpPr/>
          <p:nvPr/>
        </p:nvGrpSpPr>
        <p:grpSpPr>
          <a:xfrm>
            <a:off x="2037069" y="3245959"/>
            <a:ext cx="1479555" cy="789094"/>
            <a:chOff x="1440588" y="3577175"/>
            <a:chExt cx="1626600" cy="867518"/>
          </a:xfrm>
        </p:grpSpPr>
        <p:pic>
          <p:nvPicPr>
            <p:cNvPr id="326" name="Google Shape;326;p4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440588" y="3577175"/>
              <a:ext cx="1626600" cy="867518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  <p:sp>
          <p:nvSpPr>
            <p:cNvPr id="327" name="Google Shape;327;p40"/>
            <p:cNvSpPr/>
            <p:nvPr/>
          </p:nvSpPr>
          <p:spPr>
            <a:xfrm>
              <a:off x="1440600" y="3577175"/>
              <a:ext cx="828900" cy="2736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D61F26"/>
                  </a:solidFill>
                  <a:latin typeface="HeadLineA"/>
                  <a:ea typeface="HeadLineA"/>
                  <a:cs typeface="HeadLineA"/>
                  <a:sym typeface="HeadLineA"/>
                </a:rPr>
                <a:t>요식이 메뉴</a:t>
              </a:r>
              <a:endParaRPr sz="800">
                <a:solidFill>
                  <a:srgbClr val="D61F26"/>
                </a:solidFill>
                <a:latin typeface="HeadLineA"/>
                <a:ea typeface="HeadLineA"/>
                <a:cs typeface="HeadLineA"/>
                <a:sym typeface="HeadLineA"/>
              </a:endParaRPr>
            </a:p>
          </p:txBody>
        </p:sp>
      </p:grpSp>
      <p:sp>
        <p:nvSpPr>
          <p:cNvPr id="328" name="Google Shape;328;p40"/>
          <p:cNvSpPr txBox="1"/>
          <p:nvPr/>
        </p:nvSpPr>
        <p:spPr>
          <a:xfrm>
            <a:off x="1203125" y="2818050"/>
            <a:ext cx="1479600" cy="249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latin typeface="HeadLineA"/>
                <a:ea typeface="HeadLineA"/>
                <a:cs typeface="HeadLineA"/>
                <a:sym typeface="HeadLineA"/>
              </a:rPr>
              <a:t>15</a:t>
            </a:r>
            <a:r>
              <a:rPr lang="ko" sz="900">
                <a:latin typeface="HeadLineA"/>
                <a:ea typeface="HeadLineA"/>
                <a:cs typeface="HeadLineA"/>
                <a:sym typeface="HeadLineA"/>
              </a:rPr>
              <a:t>,000 원 -&gt; </a:t>
            </a:r>
            <a:r>
              <a:rPr lang="ko" sz="900">
                <a:solidFill>
                  <a:srgbClr val="D61F26"/>
                </a:solidFill>
                <a:latin typeface="HeadLineA"/>
                <a:ea typeface="HeadLineA"/>
                <a:cs typeface="HeadLineA"/>
                <a:sym typeface="HeadLineA"/>
              </a:rPr>
              <a:t>12</a:t>
            </a:r>
            <a:r>
              <a:rPr lang="ko" sz="900">
                <a:solidFill>
                  <a:srgbClr val="D61F26"/>
                </a:solidFill>
                <a:latin typeface="HeadLineA"/>
                <a:ea typeface="HeadLineA"/>
                <a:cs typeface="HeadLineA"/>
                <a:sym typeface="HeadLineA"/>
              </a:rPr>
              <a:t>,000 원</a:t>
            </a:r>
            <a:endParaRPr sz="900">
              <a:solidFill>
                <a:srgbClr val="D61F26"/>
              </a:solidFill>
              <a:latin typeface="HeadLineA"/>
              <a:ea typeface="HeadLineA"/>
              <a:cs typeface="HeadLineA"/>
              <a:sym typeface="HeadLineA"/>
            </a:endParaRPr>
          </a:p>
        </p:txBody>
      </p:sp>
      <p:sp>
        <p:nvSpPr>
          <p:cNvPr id="329" name="Google Shape;329;p40"/>
          <p:cNvSpPr txBox="1"/>
          <p:nvPr/>
        </p:nvSpPr>
        <p:spPr>
          <a:xfrm>
            <a:off x="284338" y="4036275"/>
            <a:ext cx="1479600" cy="249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latin typeface="HeadLineA"/>
                <a:ea typeface="HeadLineA"/>
                <a:cs typeface="HeadLineA"/>
                <a:sym typeface="HeadLineA"/>
              </a:rPr>
              <a:t>6</a:t>
            </a:r>
            <a:r>
              <a:rPr lang="ko" sz="900">
                <a:latin typeface="HeadLineA"/>
                <a:ea typeface="HeadLineA"/>
                <a:cs typeface="HeadLineA"/>
                <a:sym typeface="HeadLineA"/>
              </a:rPr>
              <a:t>,000 원 -&gt;</a:t>
            </a:r>
            <a:r>
              <a:rPr lang="ko" sz="900">
                <a:solidFill>
                  <a:srgbClr val="D61F26"/>
                </a:solidFill>
                <a:latin typeface="HeadLineA"/>
                <a:ea typeface="HeadLineA"/>
                <a:cs typeface="HeadLineA"/>
                <a:sym typeface="HeadLineA"/>
              </a:rPr>
              <a:t> 5,000 원</a:t>
            </a:r>
            <a:endParaRPr sz="900">
              <a:solidFill>
                <a:srgbClr val="D61F26"/>
              </a:solidFill>
              <a:latin typeface="HeadLineA"/>
              <a:ea typeface="HeadLineA"/>
              <a:cs typeface="HeadLineA"/>
              <a:sym typeface="HeadLineA"/>
            </a:endParaRPr>
          </a:p>
        </p:txBody>
      </p:sp>
      <p:sp>
        <p:nvSpPr>
          <p:cNvPr id="330" name="Google Shape;330;p40"/>
          <p:cNvSpPr txBox="1"/>
          <p:nvPr/>
        </p:nvSpPr>
        <p:spPr>
          <a:xfrm>
            <a:off x="2037050" y="4035050"/>
            <a:ext cx="1479600" cy="249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latin typeface="HeadLineA"/>
                <a:ea typeface="HeadLineA"/>
                <a:cs typeface="HeadLineA"/>
                <a:sym typeface="HeadLineA"/>
              </a:rPr>
              <a:t>6,000 원 -&gt;</a:t>
            </a:r>
            <a:r>
              <a:rPr lang="ko" sz="900">
                <a:solidFill>
                  <a:srgbClr val="D61F26"/>
                </a:solidFill>
                <a:latin typeface="HeadLineA"/>
                <a:ea typeface="HeadLineA"/>
                <a:cs typeface="HeadLineA"/>
                <a:sym typeface="HeadLineA"/>
              </a:rPr>
              <a:t> 4,000 원</a:t>
            </a:r>
            <a:endParaRPr sz="900">
              <a:solidFill>
                <a:srgbClr val="D61F26"/>
              </a:solidFill>
              <a:latin typeface="HeadLineA"/>
              <a:ea typeface="HeadLineA"/>
              <a:cs typeface="HeadLineA"/>
              <a:sym typeface="HeadLineA"/>
            </a:endParaRPr>
          </a:p>
        </p:txBody>
      </p:sp>
      <p:sp>
        <p:nvSpPr>
          <p:cNvPr id="331" name="Google Shape;331;p40"/>
          <p:cNvSpPr/>
          <p:nvPr/>
        </p:nvSpPr>
        <p:spPr>
          <a:xfrm>
            <a:off x="3837775" y="2407825"/>
            <a:ext cx="1726200" cy="6915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rgbClr val="D61F26"/>
                </a:solidFill>
              </a:rPr>
              <a:t>2. 할인된 가격</a:t>
            </a:r>
            <a:r>
              <a:rPr b="1" lang="ko" sz="1200">
                <a:solidFill>
                  <a:srgbClr val="FFFFFF"/>
                </a:solidFill>
              </a:rPr>
              <a:t> 등록</a:t>
            </a:r>
            <a:endParaRPr b="1" sz="1200">
              <a:solidFill>
                <a:srgbClr val="FFFFFF"/>
              </a:solidFill>
            </a:endParaRPr>
          </a:p>
        </p:txBody>
      </p:sp>
      <p:sp>
        <p:nvSpPr>
          <p:cNvPr id="332" name="Google Shape;332;p40"/>
          <p:cNvSpPr/>
          <p:nvPr/>
        </p:nvSpPr>
        <p:spPr>
          <a:xfrm>
            <a:off x="3837775" y="3102425"/>
            <a:ext cx="1726200" cy="6915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rgbClr val="D61F26"/>
                </a:solidFill>
              </a:rPr>
              <a:t>3. 최소 구매 가격</a:t>
            </a:r>
            <a:r>
              <a:rPr b="1" lang="ko" sz="1200">
                <a:solidFill>
                  <a:srgbClr val="FFFFFF"/>
                </a:solidFill>
              </a:rPr>
              <a:t> 등록</a:t>
            </a:r>
            <a:endParaRPr b="1" sz="1200">
              <a:solidFill>
                <a:srgbClr val="FFFFFF"/>
              </a:solidFill>
            </a:endParaRPr>
          </a:p>
        </p:txBody>
      </p:sp>
      <p:sp>
        <p:nvSpPr>
          <p:cNvPr id="333" name="Google Shape;333;p40"/>
          <p:cNvSpPr txBox="1"/>
          <p:nvPr/>
        </p:nvSpPr>
        <p:spPr>
          <a:xfrm>
            <a:off x="876550" y="1271975"/>
            <a:ext cx="2136600" cy="4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HeadLineA"/>
                <a:ea typeface="HeadLineA"/>
                <a:cs typeface="HeadLineA"/>
                <a:sym typeface="HeadLineA"/>
              </a:rPr>
              <a:t>최소 구매 가</a:t>
            </a:r>
            <a:r>
              <a:rPr b="1" lang="ko">
                <a:latin typeface="HeadLineA"/>
                <a:ea typeface="HeadLineA"/>
                <a:cs typeface="HeadLineA"/>
                <a:sym typeface="HeadLineA"/>
              </a:rPr>
              <a:t>격: 50,000원</a:t>
            </a:r>
            <a:endParaRPr b="1">
              <a:latin typeface="HeadLineA"/>
              <a:ea typeface="HeadLineA"/>
              <a:cs typeface="HeadLineA"/>
              <a:sym typeface="HeadLineA"/>
            </a:endParaRPr>
          </a:p>
        </p:txBody>
      </p:sp>
      <p:sp>
        <p:nvSpPr>
          <p:cNvPr id="334" name="Google Shape;334;p40"/>
          <p:cNvSpPr/>
          <p:nvPr/>
        </p:nvSpPr>
        <p:spPr>
          <a:xfrm>
            <a:off x="5951200" y="2616625"/>
            <a:ext cx="710400" cy="273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HeadLineA"/>
                <a:ea typeface="HeadLineA"/>
                <a:cs typeface="HeadLineA"/>
                <a:sym typeface="HeadLineA"/>
              </a:rPr>
              <a:t>일반 메뉴</a:t>
            </a:r>
            <a:endParaRPr sz="800">
              <a:latin typeface="HeadLineA"/>
              <a:ea typeface="HeadLineA"/>
              <a:cs typeface="HeadLineA"/>
              <a:sym typeface="HeadLineA"/>
            </a:endParaRPr>
          </a:p>
        </p:txBody>
      </p:sp>
      <p:sp>
        <p:nvSpPr>
          <p:cNvPr id="335" name="Google Shape;335;p40"/>
          <p:cNvSpPr/>
          <p:nvPr/>
        </p:nvSpPr>
        <p:spPr>
          <a:xfrm>
            <a:off x="5112875" y="3910650"/>
            <a:ext cx="710400" cy="273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HeadLineA"/>
                <a:ea typeface="HeadLineA"/>
                <a:cs typeface="HeadLineA"/>
                <a:sym typeface="HeadLineA"/>
              </a:rPr>
              <a:t>일반 메뉴</a:t>
            </a:r>
            <a:endParaRPr sz="800">
              <a:latin typeface="HeadLineA"/>
              <a:ea typeface="HeadLineA"/>
              <a:cs typeface="HeadLineA"/>
              <a:sym typeface="HeadLineA"/>
            </a:endParaRPr>
          </a:p>
        </p:txBody>
      </p:sp>
      <p:sp>
        <p:nvSpPr>
          <p:cNvPr id="336" name="Google Shape;336;p40"/>
          <p:cNvSpPr/>
          <p:nvPr/>
        </p:nvSpPr>
        <p:spPr>
          <a:xfrm>
            <a:off x="6901075" y="3910650"/>
            <a:ext cx="710400" cy="273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HeadLineA"/>
                <a:ea typeface="HeadLineA"/>
                <a:cs typeface="HeadLineA"/>
                <a:sym typeface="HeadLineA"/>
              </a:rPr>
              <a:t>일반 메뉴</a:t>
            </a:r>
            <a:endParaRPr sz="800">
              <a:latin typeface="HeadLineA"/>
              <a:ea typeface="HeadLineA"/>
              <a:cs typeface="HeadLineA"/>
              <a:sym typeface="HeadLineA"/>
            </a:endParaRPr>
          </a:p>
        </p:txBody>
      </p:sp>
      <p:sp>
        <p:nvSpPr>
          <p:cNvPr id="337" name="Google Shape;337;p40"/>
          <p:cNvSpPr txBox="1"/>
          <p:nvPr/>
        </p:nvSpPr>
        <p:spPr>
          <a:xfrm>
            <a:off x="6901075" y="4699050"/>
            <a:ext cx="1479600" cy="249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latin typeface="HeadLineA"/>
                <a:ea typeface="HeadLineA"/>
                <a:cs typeface="HeadLineA"/>
                <a:sym typeface="HeadLineA"/>
              </a:rPr>
              <a:t>5000원</a:t>
            </a:r>
            <a:endParaRPr sz="900">
              <a:solidFill>
                <a:srgbClr val="D61F26"/>
              </a:solidFill>
              <a:latin typeface="HeadLineA"/>
              <a:ea typeface="HeadLineA"/>
              <a:cs typeface="HeadLineA"/>
              <a:sym typeface="HeadLineA"/>
            </a:endParaRPr>
          </a:p>
        </p:txBody>
      </p:sp>
      <p:sp>
        <p:nvSpPr>
          <p:cNvPr id="338" name="Google Shape;338;p40"/>
          <p:cNvSpPr txBox="1"/>
          <p:nvPr/>
        </p:nvSpPr>
        <p:spPr>
          <a:xfrm>
            <a:off x="5112863" y="4699050"/>
            <a:ext cx="1479600" cy="249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latin typeface="HeadLineA"/>
                <a:ea typeface="HeadLineA"/>
                <a:cs typeface="HeadLineA"/>
                <a:sym typeface="HeadLineA"/>
              </a:rPr>
              <a:t>6000원</a:t>
            </a:r>
            <a:endParaRPr sz="900">
              <a:solidFill>
                <a:srgbClr val="D61F26"/>
              </a:solidFill>
              <a:latin typeface="HeadLineA"/>
              <a:ea typeface="HeadLineA"/>
              <a:cs typeface="HeadLineA"/>
              <a:sym typeface="HeadLineA"/>
            </a:endParaRPr>
          </a:p>
        </p:txBody>
      </p:sp>
      <p:sp>
        <p:nvSpPr>
          <p:cNvPr id="339" name="Google Shape;339;p40"/>
          <p:cNvSpPr txBox="1"/>
          <p:nvPr/>
        </p:nvSpPr>
        <p:spPr>
          <a:xfrm>
            <a:off x="5951200" y="3405025"/>
            <a:ext cx="1479600" cy="249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latin typeface="HeadLineA"/>
                <a:ea typeface="HeadLineA"/>
                <a:cs typeface="HeadLineA"/>
                <a:sym typeface="HeadLineA"/>
              </a:rPr>
              <a:t>15000원</a:t>
            </a:r>
            <a:endParaRPr sz="900">
              <a:solidFill>
                <a:srgbClr val="D61F26"/>
              </a:solidFill>
              <a:latin typeface="HeadLineA"/>
              <a:ea typeface="HeadLineA"/>
              <a:cs typeface="HeadLineA"/>
              <a:sym typeface="HeadLineA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AFAFA"/>
        </a:solidFill>
      </p:bgPr>
    </p:bg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41"/>
          <p:cNvSpPr txBox="1"/>
          <p:nvPr/>
        </p:nvSpPr>
        <p:spPr>
          <a:xfrm>
            <a:off x="3021275" y="2019000"/>
            <a:ext cx="3893100" cy="11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6500">
                <a:latin typeface="HeadLineA"/>
                <a:ea typeface="HeadLineA"/>
                <a:cs typeface="HeadLineA"/>
                <a:sym typeface="HeadLineA"/>
              </a:rPr>
              <a:t>ADVANTAGE?</a:t>
            </a:r>
            <a:endParaRPr b="1" sz="6500">
              <a:latin typeface="HeadLineA"/>
              <a:ea typeface="HeadLineA"/>
              <a:cs typeface="HeadLineA"/>
              <a:sym typeface="HeadLine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AFAFA"/>
        </a:solid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/>
        </p:nvSpPr>
        <p:spPr>
          <a:xfrm>
            <a:off x="419800" y="873075"/>
            <a:ext cx="8581200" cy="25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3600">
                <a:latin typeface="HeadLineA"/>
                <a:ea typeface="HeadLineA"/>
                <a:cs typeface="HeadLineA"/>
                <a:sym typeface="HeadLineA"/>
              </a:rPr>
              <a:t>그 전에..</a:t>
            </a:r>
            <a:endParaRPr sz="3600">
              <a:latin typeface="HeadLineA"/>
              <a:ea typeface="HeadLineA"/>
              <a:cs typeface="HeadLineA"/>
              <a:sym typeface="HeadLine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3600">
                <a:solidFill>
                  <a:srgbClr val="D61F26"/>
                </a:solidFill>
                <a:latin typeface="HeadLineA"/>
                <a:ea typeface="HeadLineA"/>
                <a:cs typeface="HeadLineA"/>
                <a:sym typeface="HeadLineA"/>
              </a:rPr>
              <a:t>미니 요기요</a:t>
            </a:r>
            <a:r>
              <a:rPr lang="ko" sz="3600">
                <a:solidFill>
                  <a:schemeClr val="dk1"/>
                </a:solidFill>
                <a:latin typeface="HeadLineA"/>
                <a:ea typeface="HeadLineA"/>
                <a:cs typeface="HeadLineA"/>
                <a:sym typeface="HeadLineA"/>
              </a:rPr>
              <a:t>를 하게 된 이유?</a:t>
            </a:r>
            <a:endParaRPr sz="3600">
              <a:solidFill>
                <a:schemeClr val="dk1"/>
              </a:solidFill>
              <a:latin typeface="HeadLineA"/>
              <a:ea typeface="HeadLineA"/>
              <a:cs typeface="HeadLineA"/>
              <a:sym typeface="HeadLine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latin typeface="HeadLineA"/>
              <a:ea typeface="HeadLineA"/>
              <a:cs typeface="HeadLineA"/>
              <a:sym typeface="HeadLineA"/>
            </a:endParaRPr>
          </a:p>
        </p:txBody>
      </p:sp>
      <p:pic>
        <p:nvPicPr>
          <p:cNvPr id="70" name="Google Shape;7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66800" y="2433475"/>
            <a:ext cx="2087201" cy="183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AFAFA"/>
        </a:solidFill>
      </p:bgPr>
    </p:bg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42"/>
          <p:cNvSpPr txBox="1"/>
          <p:nvPr/>
        </p:nvSpPr>
        <p:spPr>
          <a:xfrm>
            <a:off x="1571250" y="810275"/>
            <a:ext cx="5495400" cy="6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latin typeface="HeadLineA"/>
                <a:ea typeface="HeadLineA"/>
                <a:cs typeface="HeadLineA"/>
                <a:sym typeface="HeadLineA"/>
              </a:rPr>
              <a:t>특정 메뉴의 </a:t>
            </a:r>
            <a:r>
              <a:rPr b="1" lang="ko" sz="3000">
                <a:solidFill>
                  <a:srgbClr val="D61F26"/>
                </a:solidFill>
                <a:latin typeface="HeadLineA"/>
                <a:ea typeface="HeadLineA"/>
                <a:cs typeface="HeadLineA"/>
                <a:sym typeface="HeadLineA"/>
              </a:rPr>
              <a:t>홍보</a:t>
            </a:r>
            <a:r>
              <a:rPr b="1" lang="ko" sz="3000">
                <a:latin typeface="HeadLineA"/>
                <a:ea typeface="HeadLineA"/>
                <a:cs typeface="HeadLineA"/>
                <a:sym typeface="HeadLineA"/>
              </a:rPr>
              <a:t>와 </a:t>
            </a:r>
            <a:r>
              <a:rPr b="1" lang="ko" sz="3000">
                <a:solidFill>
                  <a:srgbClr val="D61F26"/>
                </a:solidFill>
                <a:latin typeface="HeadLineA"/>
                <a:ea typeface="HeadLineA"/>
                <a:cs typeface="HeadLineA"/>
                <a:sym typeface="HeadLineA"/>
              </a:rPr>
              <a:t>판매</a:t>
            </a:r>
            <a:r>
              <a:rPr b="1" lang="ko" sz="3000">
                <a:latin typeface="HeadLineA"/>
                <a:ea typeface="HeadLineA"/>
                <a:cs typeface="HeadLineA"/>
                <a:sym typeface="HeadLineA"/>
              </a:rPr>
              <a:t>를 </a:t>
            </a:r>
            <a:r>
              <a:rPr b="1" lang="ko" sz="3000">
                <a:solidFill>
                  <a:srgbClr val="D61F26"/>
                </a:solidFill>
                <a:latin typeface="HeadLineA"/>
                <a:ea typeface="HeadLineA"/>
                <a:cs typeface="HeadLineA"/>
                <a:sym typeface="HeadLineA"/>
              </a:rPr>
              <a:t>촉진</a:t>
            </a:r>
            <a:endParaRPr b="1" sz="3000">
              <a:solidFill>
                <a:srgbClr val="D61F26"/>
              </a:solidFill>
              <a:latin typeface="HeadLineA"/>
              <a:ea typeface="HeadLineA"/>
              <a:cs typeface="HeadLineA"/>
              <a:sym typeface="HeadLineA"/>
            </a:endParaRPr>
          </a:p>
        </p:txBody>
      </p:sp>
      <p:pic>
        <p:nvPicPr>
          <p:cNvPr id="350" name="Google Shape;35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6408" y="2105893"/>
            <a:ext cx="2871318" cy="2050941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51" name="Google Shape;351;p42"/>
          <p:cNvSpPr/>
          <p:nvPr/>
        </p:nvSpPr>
        <p:spPr>
          <a:xfrm>
            <a:off x="4396401" y="2105875"/>
            <a:ext cx="1241700" cy="379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rgbClr val="D61F26"/>
                </a:solidFill>
                <a:latin typeface="HeadLineA"/>
                <a:ea typeface="HeadLineA"/>
                <a:cs typeface="HeadLineA"/>
                <a:sym typeface="HeadLineA"/>
              </a:rPr>
              <a:t>요식이 메뉴</a:t>
            </a:r>
            <a:endParaRPr b="1" sz="1200">
              <a:solidFill>
                <a:srgbClr val="D61F26"/>
              </a:solidFill>
              <a:latin typeface="HeadLineA"/>
              <a:ea typeface="HeadLineA"/>
              <a:cs typeface="HeadLineA"/>
              <a:sym typeface="HeadLineA"/>
            </a:endParaRPr>
          </a:p>
        </p:txBody>
      </p:sp>
      <p:sp>
        <p:nvSpPr>
          <p:cNvPr id="352" name="Google Shape;352;p42"/>
          <p:cNvSpPr txBox="1"/>
          <p:nvPr/>
        </p:nvSpPr>
        <p:spPr>
          <a:xfrm>
            <a:off x="4396408" y="4156828"/>
            <a:ext cx="2871300" cy="450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HeadLineA"/>
                <a:ea typeface="HeadLineA"/>
                <a:cs typeface="HeadLineA"/>
                <a:sym typeface="HeadLineA"/>
              </a:rPr>
              <a:t>18,000원 -&gt; </a:t>
            </a:r>
            <a:r>
              <a:rPr lang="ko">
                <a:solidFill>
                  <a:srgbClr val="D61F26"/>
                </a:solidFill>
                <a:latin typeface="HeadLineA"/>
                <a:ea typeface="HeadLineA"/>
                <a:cs typeface="HeadLineA"/>
                <a:sym typeface="HeadLineA"/>
              </a:rPr>
              <a:t>15,000원</a:t>
            </a:r>
            <a:endParaRPr>
              <a:solidFill>
                <a:srgbClr val="D61F26"/>
              </a:solidFill>
              <a:latin typeface="HeadLineA"/>
              <a:ea typeface="HeadLineA"/>
              <a:cs typeface="HeadLineA"/>
              <a:sym typeface="HeadLineA"/>
            </a:endParaRPr>
          </a:p>
        </p:txBody>
      </p:sp>
      <p:sp>
        <p:nvSpPr>
          <p:cNvPr id="353" name="Google Shape;353;p42"/>
          <p:cNvSpPr txBox="1"/>
          <p:nvPr/>
        </p:nvSpPr>
        <p:spPr>
          <a:xfrm>
            <a:off x="3525750" y="99475"/>
            <a:ext cx="2092500" cy="5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latin typeface="HeadLineA"/>
                <a:ea typeface="HeadLineA"/>
                <a:cs typeface="HeadLineA"/>
                <a:sym typeface="HeadLineA"/>
              </a:rPr>
              <a:t>사장님의 관점</a:t>
            </a:r>
            <a:endParaRPr sz="2400">
              <a:latin typeface="HeadLineA"/>
              <a:ea typeface="HeadLineA"/>
              <a:cs typeface="HeadLineA"/>
              <a:sym typeface="HeadLineA"/>
            </a:endParaRPr>
          </a:p>
        </p:txBody>
      </p:sp>
      <p:pic>
        <p:nvPicPr>
          <p:cNvPr id="354" name="Google Shape;35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3179" y="3041260"/>
            <a:ext cx="1560897" cy="111492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55" name="Google Shape;355;p42"/>
          <p:cNvSpPr/>
          <p:nvPr/>
        </p:nvSpPr>
        <p:spPr>
          <a:xfrm>
            <a:off x="1113175" y="3041250"/>
            <a:ext cx="784200" cy="206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latin typeface="HeadLineA"/>
                <a:ea typeface="HeadLineA"/>
                <a:cs typeface="HeadLineA"/>
                <a:sym typeface="HeadLineA"/>
              </a:rPr>
              <a:t>일반 메뉴</a:t>
            </a:r>
            <a:endParaRPr b="1" sz="1000">
              <a:latin typeface="HeadLineA"/>
              <a:ea typeface="HeadLineA"/>
              <a:cs typeface="HeadLineA"/>
              <a:sym typeface="HeadLineA"/>
            </a:endParaRPr>
          </a:p>
        </p:txBody>
      </p:sp>
      <p:sp>
        <p:nvSpPr>
          <p:cNvPr id="356" name="Google Shape;356;p42"/>
          <p:cNvSpPr txBox="1"/>
          <p:nvPr/>
        </p:nvSpPr>
        <p:spPr>
          <a:xfrm>
            <a:off x="1113175" y="4156172"/>
            <a:ext cx="1560900" cy="379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latin typeface="HeadLineA"/>
                <a:ea typeface="HeadLineA"/>
                <a:cs typeface="HeadLineA"/>
                <a:sym typeface="HeadLineA"/>
              </a:rPr>
              <a:t>18,000원</a:t>
            </a:r>
            <a:endParaRPr sz="1200">
              <a:solidFill>
                <a:srgbClr val="D61F26"/>
              </a:solidFill>
              <a:latin typeface="HeadLineA"/>
              <a:ea typeface="HeadLineA"/>
              <a:cs typeface="HeadLineA"/>
              <a:sym typeface="HeadLineA"/>
            </a:endParaRPr>
          </a:p>
        </p:txBody>
      </p:sp>
      <p:sp>
        <p:nvSpPr>
          <p:cNvPr id="357" name="Google Shape;357;p42"/>
          <p:cNvSpPr/>
          <p:nvPr/>
        </p:nvSpPr>
        <p:spPr>
          <a:xfrm>
            <a:off x="2803088" y="3160475"/>
            <a:ext cx="687600" cy="13752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42"/>
          <p:cNvSpPr/>
          <p:nvPr/>
        </p:nvSpPr>
        <p:spPr>
          <a:xfrm>
            <a:off x="7343225" y="2105900"/>
            <a:ext cx="687600" cy="25167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AFAFA"/>
        </a:solidFill>
      </p:bgPr>
    </p:bg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3" name="Google Shape;363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5111" y="2715813"/>
            <a:ext cx="1014400" cy="10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43"/>
          <p:cNvSpPr txBox="1"/>
          <p:nvPr/>
        </p:nvSpPr>
        <p:spPr>
          <a:xfrm>
            <a:off x="3844800" y="1235288"/>
            <a:ext cx="1759200" cy="6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rgbClr val="D61F26"/>
                </a:solidFill>
                <a:latin typeface="HeadLineA"/>
                <a:ea typeface="HeadLineA"/>
                <a:cs typeface="HeadLineA"/>
                <a:sym typeface="HeadLineA"/>
              </a:rPr>
              <a:t>매출</a:t>
            </a:r>
            <a:r>
              <a:rPr b="1" lang="ko" sz="3000">
                <a:latin typeface="HeadLineA"/>
                <a:ea typeface="HeadLineA"/>
                <a:cs typeface="HeadLineA"/>
                <a:sym typeface="HeadLineA"/>
              </a:rPr>
              <a:t> 향상</a:t>
            </a:r>
            <a:endParaRPr b="1" sz="3000">
              <a:solidFill>
                <a:srgbClr val="D61F26"/>
              </a:solidFill>
              <a:latin typeface="HeadLineA"/>
              <a:ea typeface="HeadLineA"/>
              <a:cs typeface="HeadLineA"/>
              <a:sym typeface="HeadLineA"/>
            </a:endParaRPr>
          </a:p>
        </p:txBody>
      </p:sp>
      <p:sp>
        <p:nvSpPr>
          <p:cNvPr id="365" name="Google Shape;365;p43"/>
          <p:cNvSpPr txBox="1"/>
          <p:nvPr/>
        </p:nvSpPr>
        <p:spPr>
          <a:xfrm>
            <a:off x="5136506" y="4127810"/>
            <a:ext cx="2848200" cy="2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u="sng">
              <a:solidFill>
                <a:srgbClr val="CC0000"/>
              </a:solidFill>
            </a:endParaRPr>
          </a:p>
        </p:txBody>
      </p:sp>
      <p:pic>
        <p:nvPicPr>
          <p:cNvPr id="366" name="Google Shape;366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64016" y="2404336"/>
            <a:ext cx="1759268" cy="1256621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67" name="Google Shape;367;p43"/>
          <p:cNvSpPr/>
          <p:nvPr/>
        </p:nvSpPr>
        <p:spPr>
          <a:xfrm>
            <a:off x="5164012" y="2404325"/>
            <a:ext cx="760800" cy="232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D61F26"/>
                </a:solidFill>
                <a:latin typeface="HeadLineA"/>
                <a:ea typeface="HeadLineA"/>
                <a:cs typeface="HeadLineA"/>
                <a:sym typeface="HeadLineA"/>
              </a:rPr>
              <a:t>요식이 메뉴</a:t>
            </a:r>
            <a:endParaRPr b="1" sz="800">
              <a:solidFill>
                <a:srgbClr val="D61F26"/>
              </a:solidFill>
              <a:latin typeface="HeadLineA"/>
              <a:ea typeface="HeadLineA"/>
              <a:cs typeface="HeadLineA"/>
              <a:sym typeface="HeadLineA"/>
            </a:endParaRPr>
          </a:p>
        </p:txBody>
      </p:sp>
      <p:sp>
        <p:nvSpPr>
          <p:cNvPr id="368" name="Google Shape;368;p43"/>
          <p:cNvSpPr txBox="1"/>
          <p:nvPr/>
        </p:nvSpPr>
        <p:spPr>
          <a:xfrm>
            <a:off x="5164016" y="3660954"/>
            <a:ext cx="1759200" cy="275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latin typeface="HeadLineA"/>
                <a:ea typeface="HeadLineA"/>
                <a:cs typeface="HeadLineA"/>
                <a:sym typeface="HeadLineA"/>
              </a:rPr>
              <a:t>18,000원 -&gt; </a:t>
            </a:r>
            <a:r>
              <a:rPr lang="ko" sz="1200">
                <a:solidFill>
                  <a:srgbClr val="D61F26"/>
                </a:solidFill>
                <a:latin typeface="HeadLineA"/>
                <a:ea typeface="HeadLineA"/>
                <a:cs typeface="HeadLineA"/>
                <a:sym typeface="HeadLineA"/>
              </a:rPr>
              <a:t>15,000원</a:t>
            </a:r>
            <a:endParaRPr sz="1200">
              <a:solidFill>
                <a:srgbClr val="D61F26"/>
              </a:solidFill>
              <a:latin typeface="HeadLineA"/>
              <a:ea typeface="HeadLineA"/>
              <a:cs typeface="HeadLineA"/>
              <a:sym typeface="HeadLineA"/>
            </a:endParaRPr>
          </a:p>
        </p:txBody>
      </p:sp>
      <p:sp>
        <p:nvSpPr>
          <p:cNvPr id="369" name="Google Shape;369;p43"/>
          <p:cNvSpPr txBox="1"/>
          <p:nvPr/>
        </p:nvSpPr>
        <p:spPr>
          <a:xfrm>
            <a:off x="7131706" y="3030691"/>
            <a:ext cx="548400" cy="3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/>
              <a:t>X 5</a:t>
            </a:r>
            <a:endParaRPr b="1" sz="1800"/>
          </a:p>
        </p:txBody>
      </p:sp>
      <p:sp>
        <p:nvSpPr>
          <p:cNvPr id="370" name="Google Shape;370;p43"/>
          <p:cNvSpPr txBox="1"/>
          <p:nvPr/>
        </p:nvSpPr>
        <p:spPr>
          <a:xfrm>
            <a:off x="5164016" y="4071390"/>
            <a:ext cx="1156800" cy="3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latin typeface="HeadLineA"/>
                <a:ea typeface="HeadLineA"/>
                <a:cs typeface="HeadLineA"/>
                <a:sym typeface="HeadLineA"/>
              </a:rPr>
              <a:t>=75,000원</a:t>
            </a:r>
            <a:endParaRPr b="1" sz="1800">
              <a:latin typeface="HeadLineA"/>
              <a:ea typeface="HeadLineA"/>
              <a:cs typeface="HeadLineA"/>
              <a:sym typeface="HeadLineA"/>
            </a:endParaRPr>
          </a:p>
        </p:txBody>
      </p:sp>
      <p:sp>
        <p:nvSpPr>
          <p:cNvPr id="371" name="Google Shape;371;p43"/>
          <p:cNvSpPr txBox="1"/>
          <p:nvPr/>
        </p:nvSpPr>
        <p:spPr>
          <a:xfrm>
            <a:off x="3678150" y="251875"/>
            <a:ext cx="2092500" cy="5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latin typeface="HeadLineA"/>
                <a:ea typeface="HeadLineA"/>
                <a:cs typeface="HeadLineA"/>
                <a:sym typeface="HeadLineA"/>
              </a:rPr>
              <a:t>사장님의 관점</a:t>
            </a:r>
            <a:endParaRPr sz="2400">
              <a:latin typeface="HeadLineA"/>
              <a:ea typeface="HeadLineA"/>
              <a:cs typeface="HeadLineA"/>
              <a:sym typeface="HeadLineA"/>
            </a:endParaRPr>
          </a:p>
        </p:txBody>
      </p:sp>
      <p:pic>
        <p:nvPicPr>
          <p:cNvPr id="372" name="Google Shape;372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44688" y="2301120"/>
            <a:ext cx="1843775" cy="1843775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43"/>
          <p:cNvSpPr txBox="1"/>
          <p:nvPr/>
        </p:nvSpPr>
        <p:spPr>
          <a:xfrm>
            <a:off x="1625091" y="4071390"/>
            <a:ext cx="1156800" cy="3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latin typeface="HeadLineA"/>
                <a:ea typeface="HeadLineA"/>
                <a:cs typeface="HeadLineA"/>
                <a:sym typeface="HeadLineA"/>
              </a:rPr>
              <a:t>=50,000원</a:t>
            </a:r>
            <a:endParaRPr b="1" sz="1800">
              <a:latin typeface="HeadLineA"/>
              <a:ea typeface="HeadLineA"/>
              <a:cs typeface="HeadLineA"/>
              <a:sym typeface="HeadLineA"/>
            </a:endParaRPr>
          </a:p>
        </p:txBody>
      </p:sp>
      <p:sp>
        <p:nvSpPr>
          <p:cNvPr id="374" name="Google Shape;374;p43"/>
          <p:cNvSpPr txBox="1"/>
          <p:nvPr/>
        </p:nvSpPr>
        <p:spPr>
          <a:xfrm>
            <a:off x="1625088" y="2301125"/>
            <a:ext cx="1354200" cy="3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HeadLineA"/>
                <a:ea typeface="HeadLineA"/>
                <a:cs typeface="HeadLineA"/>
                <a:sym typeface="HeadLineA"/>
              </a:rPr>
              <a:t>최소 구매 가격</a:t>
            </a:r>
            <a:endParaRPr>
              <a:latin typeface="HeadLineA"/>
              <a:ea typeface="HeadLineA"/>
              <a:cs typeface="HeadLineA"/>
              <a:sym typeface="HeadLineA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AFAFA"/>
        </a:solidFill>
      </p:bgPr>
    </p:bg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44"/>
          <p:cNvSpPr txBox="1"/>
          <p:nvPr/>
        </p:nvSpPr>
        <p:spPr>
          <a:xfrm>
            <a:off x="1306950" y="869575"/>
            <a:ext cx="6530100" cy="74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latin typeface="HeadLineA"/>
                <a:ea typeface="HeadLineA"/>
                <a:cs typeface="HeadLineA"/>
                <a:sym typeface="HeadLineA"/>
              </a:rPr>
              <a:t>여러 메뉴를 </a:t>
            </a:r>
            <a:r>
              <a:rPr b="1" lang="ko" sz="3000">
                <a:solidFill>
                  <a:srgbClr val="D61F26"/>
                </a:solidFill>
                <a:latin typeface="HeadLineA"/>
                <a:ea typeface="HeadLineA"/>
                <a:cs typeface="HeadLineA"/>
                <a:sym typeface="HeadLineA"/>
              </a:rPr>
              <a:t>저렴</a:t>
            </a:r>
            <a:r>
              <a:rPr b="1" lang="ko" sz="3000">
                <a:solidFill>
                  <a:srgbClr val="D61F26"/>
                </a:solidFill>
                <a:latin typeface="HeadLineA"/>
                <a:ea typeface="HeadLineA"/>
                <a:cs typeface="HeadLineA"/>
                <a:sym typeface="HeadLineA"/>
              </a:rPr>
              <a:t>한 가격</a:t>
            </a:r>
            <a:r>
              <a:rPr b="1" lang="ko" sz="3000">
                <a:latin typeface="HeadLineA"/>
                <a:ea typeface="HeadLineA"/>
                <a:cs typeface="HeadLineA"/>
                <a:sym typeface="HeadLineA"/>
              </a:rPr>
              <a:t>에</a:t>
            </a:r>
            <a:r>
              <a:rPr b="1" lang="ko" sz="3000">
                <a:latin typeface="HeadLineA"/>
                <a:ea typeface="HeadLineA"/>
                <a:cs typeface="HeadLineA"/>
                <a:sym typeface="HeadLineA"/>
              </a:rPr>
              <a:t> 구입 가능!</a:t>
            </a:r>
            <a:endParaRPr b="1" sz="3000">
              <a:latin typeface="HeadLineA"/>
              <a:ea typeface="HeadLineA"/>
              <a:cs typeface="HeadLineA"/>
              <a:sym typeface="HeadLineA"/>
            </a:endParaRPr>
          </a:p>
        </p:txBody>
      </p:sp>
      <p:pic>
        <p:nvPicPr>
          <p:cNvPr id="380" name="Google Shape;380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56293" y="2752676"/>
            <a:ext cx="1479511" cy="789078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81" name="Google Shape;381;p44"/>
          <p:cNvSpPr/>
          <p:nvPr/>
        </p:nvSpPr>
        <p:spPr>
          <a:xfrm>
            <a:off x="3954331" y="2752675"/>
            <a:ext cx="753900" cy="249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/>
              <a:t>요식이 메뉴</a:t>
            </a:r>
            <a:endParaRPr sz="900"/>
          </a:p>
        </p:txBody>
      </p:sp>
      <p:grpSp>
        <p:nvGrpSpPr>
          <p:cNvPr id="382" name="Google Shape;382;p44"/>
          <p:cNvGrpSpPr/>
          <p:nvPr/>
        </p:nvGrpSpPr>
        <p:grpSpPr>
          <a:xfrm>
            <a:off x="3040575" y="3886355"/>
            <a:ext cx="1481480" cy="790329"/>
            <a:chOff x="1438450" y="2560625"/>
            <a:chExt cx="1628716" cy="868875"/>
          </a:xfrm>
        </p:grpSpPr>
        <p:pic>
          <p:nvPicPr>
            <p:cNvPr id="383" name="Google Shape;383;p4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440600" y="2562000"/>
              <a:ext cx="1626566" cy="8675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  <p:sp>
          <p:nvSpPr>
            <p:cNvPr id="384" name="Google Shape;384;p44"/>
            <p:cNvSpPr/>
            <p:nvPr/>
          </p:nvSpPr>
          <p:spPr>
            <a:xfrm>
              <a:off x="1438450" y="2560625"/>
              <a:ext cx="828900" cy="2736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900"/>
                <a:t>요식이 메뉴</a:t>
              </a:r>
              <a:endParaRPr sz="900"/>
            </a:p>
          </p:txBody>
        </p:sp>
      </p:grpSp>
      <p:grpSp>
        <p:nvGrpSpPr>
          <p:cNvPr id="385" name="Google Shape;385;p44"/>
          <p:cNvGrpSpPr/>
          <p:nvPr/>
        </p:nvGrpSpPr>
        <p:grpSpPr>
          <a:xfrm>
            <a:off x="4796169" y="3886359"/>
            <a:ext cx="1479555" cy="789094"/>
            <a:chOff x="1440588" y="3577175"/>
            <a:chExt cx="1626600" cy="867518"/>
          </a:xfrm>
        </p:grpSpPr>
        <p:pic>
          <p:nvPicPr>
            <p:cNvPr id="386" name="Google Shape;386;p4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440588" y="3577175"/>
              <a:ext cx="1626600" cy="867518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  <p:sp>
          <p:nvSpPr>
            <p:cNvPr id="387" name="Google Shape;387;p44"/>
            <p:cNvSpPr/>
            <p:nvPr/>
          </p:nvSpPr>
          <p:spPr>
            <a:xfrm>
              <a:off x="1440600" y="3577175"/>
              <a:ext cx="828900" cy="2736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900"/>
                <a:t>요식이 메뉴</a:t>
              </a:r>
              <a:endParaRPr sz="900"/>
            </a:p>
          </p:txBody>
        </p:sp>
      </p:grpSp>
      <p:sp>
        <p:nvSpPr>
          <p:cNvPr id="388" name="Google Shape;388;p44"/>
          <p:cNvSpPr txBox="1"/>
          <p:nvPr/>
        </p:nvSpPr>
        <p:spPr>
          <a:xfrm>
            <a:off x="3954325" y="3547000"/>
            <a:ext cx="1479600" cy="249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latin typeface="HeadLineA"/>
                <a:ea typeface="HeadLineA"/>
                <a:cs typeface="HeadLineA"/>
                <a:sym typeface="HeadLineA"/>
              </a:rPr>
              <a:t>15,000 원 -&gt; </a:t>
            </a:r>
            <a:r>
              <a:rPr lang="ko" sz="900">
                <a:solidFill>
                  <a:srgbClr val="D61F26"/>
                </a:solidFill>
                <a:latin typeface="HeadLineA"/>
                <a:ea typeface="HeadLineA"/>
                <a:cs typeface="HeadLineA"/>
                <a:sym typeface="HeadLineA"/>
              </a:rPr>
              <a:t>12,000 원</a:t>
            </a:r>
            <a:endParaRPr sz="900">
              <a:solidFill>
                <a:srgbClr val="D61F26"/>
              </a:solidFill>
              <a:latin typeface="HeadLineA"/>
              <a:ea typeface="HeadLineA"/>
              <a:cs typeface="HeadLineA"/>
              <a:sym typeface="HeadLineA"/>
            </a:endParaRPr>
          </a:p>
        </p:txBody>
      </p:sp>
      <p:sp>
        <p:nvSpPr>
          <p:cNvPr id="389" name="Google Shape;389;p44"/>
          <p:cNvSpPr txBox="1"/>
          <p:nvPr/>
        </p:nvSpPr>
        <p:spPr>
          <a:xfrm>
            <a:off x="3043438" y="4676675"/>
            <a:ext cx="1479600" cy="249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latin typeface="HeadLineA"/>
                <a:ea typeface="HeadLineA"/>
                <a:cs typeface="HeadLineA"/>
                <a:sym typeface="HeadLineA"/>
              </a:rPr>
              <a:t>6,000 원 -&gt;</a:t>
            </a:r>
            <a:r>
              <a:rPr lang="ko" sz="900">
                <a:solidFill>
                  <a:srgbClr val="D61F26"/>
                </a:solidFill>
                <a:latin typeface="HeadLineA"/>
                <a:ea typeface="HeadLineA"/>
                <a:cs typeface="HeadLineA"/>
                <a:sym typeface="HeadLineA"/>
              </a:rPr>
              <a:t> 5,000 원</a:t>
            </a:r>
            <a:endParaRPr sz="900">
              <a:solidFill>
                <a:srgbClr val="D61F26"/>
              </a:solidFill>
              <a:latin typeface="HeadLineA"/>
              <a:ea typeface="HeadLineA"/>
              <a:cs typeface="HeadLineA"/>
              <a:sym typeface="HeadLineA"/>
            </a:endParaRPr>
          </a:p>
        </p:txBody>
      </p:sp>
      <p:sp>
        <p:nvSpPr>
          <p:cNvPr id="390" name="Google Shape;390;p44"/>
          <p:cNvSpPr txBox="1"/>
          <p:nvPr/>
        </p:nvSpPr>
        <p:spPr>
          <a:xfrm>
            <a:off x="4796150" y="4675450"/>
            <a:ext cx="1479600" cy="249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latin typeface="HeadLineA"/>
                <a:ea typeface="HeadLineA"/>
                <a:cs typeface="HeadLineA"/>
                <a:sym typeface="HeadLineA"/>
              </a:rPr>
              <a:t>6,000 원 -&gt;</a:t>
            </a:r>
            <a:r>
              <a:rPr lang="ko" sz="900">
                <a:solidFill>
                  <a:srgbClr val="D61F26"/>
                </a:solidFill>
                <a:latin typeface="HeadLineA"/>
                <a:ea typeface="HeadLineA"/>
                <a:cs typeface="HeadLineA"/>
                <a:sym typeface="HeadLineA"/>
              </a:rPr>
              <a:t> 4,000 원</a:t>
            </a:r>
            <a:endParaRPr sz="900">
              <a:solidFill>
                <a:srgbClr val="D61F26"/>
              </a:solidFill>
              <a:latin typeface="HeadLineA"/>
              <a:ea typeface="HeadLineA"/>
              <a:cs typeface="HeadLineA"/>
              <a:sym typeface="HeadLineA"/>
            </a:endParaRPr>
          </a:p>
        </p:txBody>
      </p:sp>
      <p:sp>
        <p:nvSpPr>
          <p:cNvPr id="391" name="Google Shape;391;p44"/>
          <p:cNvSpPr txBox="1"/>
          <p:nvPr/>
        </p:nvSpPr>
        <p:spPr>
          <a:xfrm>
            <a:off x="3794175" y="154600"/>
            <a:ext cx="2092500" cy="5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latin typeface="HeadLineA"/>
                <a:ea typeface="HeadLineA"/>
                <a:cs typeface="HeadLineA"/>
                <a:sym typeface="HeadLineA"/>
              </a:rPr>
              <a:t>주문자의 관점</a:t>
            </a:r>
            <a:endParaRPr sz="2400">
              <a:latin typeface="HeadLineA"/>
              <a:ea typeface="HeadLineA"/>
              <a:cs typeface="HeadLineA"/>
              <a:sym typeface="HeadLineA"/>
            </a:endParaRPr>
          </a:p>
        </p:txBody>
      </p:sp>
      <p:pic>
        <p:nvPicPr>
          <p:cNvPr id="392" name="Google Shape;392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267461">
            <a:off x="4418786" y="1138400"/>
            <a:ext cx="2679274" cy="19927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AFAFA"/>
        </a:solidFill>
      </p:bgPr>
    </p:bg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45"/>
          <p:cNvSpPr txBox="1"/>
          <p:nvPr/>
        </p:nvSpPr>
        <p:spPr>
          <a:xfrm>
            <a:off x="1431150" y="870750"/>
            <a:ext cx="6281700" cy="74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latin typeface="HeadLineA"/>
                <a:ea typeface="HeadLineA"/>
                <a:cs typeface="HeadLineA"/>
                <a:sym typeface="HeadLineA"/>
              </a:rPr>
              <a:t>식권을 </a:t>
            </a:r>
            <a:r>
              <a:rPr b="1" lang="ko" sz="3000">
                <a:solidFill>
                  <a:srgbClr val="D61F26"/>
                </a:solidFill>
                <a:latin typeface="HeadLineA"/>
                <a:ea typeface="HeadLineA"/>
                <a:cs typeface="HeadLineA"/>
                <a:sym typeface="HeadLineA"/>
              </a:rPr>
              <a:t>사용하고 싶을 때</a:t>
            </a:r>
            <a:r>
              <a:rPr b="1" lang="ko" sz="3000">
                <a:latin typeface="HeadLineA"/>
                <a:ea typeface="HeadLineA"/>
                <a:cs typeface="HeadLineA"/>
                <a:sym typeface="HeadLineA"/>
              </a:rPr>
              <a:t> 사용 가능!</a:t>
            </a:r>
            <a:endParaRPr b="1" sz="3000">
              <a:latin typeface="HeadLineA"/>
              <a:ea typeface="HeadLineA"/>
              <a:cs typeface="HeadLineA"/>
              <a:sym typeface="HeadLineA"/>
            </a:endParaRPr>
          </a:p>
        </p:txBody>
      </p:sp>
      <p:pic>
        <p:nvPicPr>
          <p:cNvPr id="398" name="Google Shape;398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7850" y="1726100"/>
            <a:ext cx="3179010" cy="3218550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p45"/>
          <p:cNvSpPr/>
          <p:nvPr/>
        </p:nvSpPr>
        <p:spPr>
          <a:xfrm>
            <a:off x="3369375" y="2903275"/>
            <a:ext cx="2325300" cy="778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p45"/>
          <p:cNvSpPr txBox="1"/>
          <p:nvPr/>
        </p:nvSpPr>
        <p:spPr>
          <a:xfrm>
            <a:off x="3746425" y="2487525"/>
            <a:ext cx="2784600" cy="3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rgbClr val="D61F26"/>
                </a:solidFill>
                <a:latin typeface="Economica"/>
                <a:ea typeface="Economica"/>
                <a:cs typeface="Economica"/>
                <a:sym typeface="Economica"/>
              </a:rPr>
              <a:t>Whenever</a:t>
            </a:r>
            <a:endParaRPr b="1" sz="3000">
              <a:solidFill>
                <a:srgbClr val="D61F26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latin typeface="Economica"/>
                <a:ea typeface="Economica"/>
                <a:cs typeface="Economica"/>
                <a:sym typeface="Economica"/>
              </a:rPr>
              <a:t>you</a:t>
            </a:r>
            <a:endParaRPr b="1" sz="3000"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rgbClr val="D61F26"/>
                </a:solidFill>
                <a:latin typeface="Economica"/>
                <a:ea typeface="Economica"/>
                <a:cs typeface="Economica"/>
                <a:sym typeface="Economica"/>
              </a:rPr>
              <a:t>want</a:t>
            </a:r>
            <a:r>
              <a:rPr b="1" lang="ko" sz="3000">
                <a:latin typeface="Economica"/>
                <a:ea typeface="Economica"/>
                <a:cs typeface="Economica"/>
                <a:sym typeface="Economica"/>
              </a:rPr>
              <a:t> it</a:t>
            </a:r>
            <a:endParaRPr b="1" sz="300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401" name="Google Shape;401;p45"/>
          <p:cNvSpPr txBox="1"/>
          <p:nvPr/>
        </p:nvSpPr>
        <p:spPr>
          <a:xfrm>
            <a:off x="3691175" y="222700"/>
            <a:ext cx="2092500" cy="5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latin typeface="HeadLineA"/>
                <a:ea typeface="HeadLineA"/>
                <a:cs typeface="HeadLineA"/>
                <a:sym typeface="HeadLineA"/>
              </a:rPr>
              <a:t>주문자의 관점</a:t>
            </a:r>
            <a:endParaRPr sz="2400">
              <a:latin typeface="HeadLineA"/>
              <a:ea typeface="HeadLineA"/>
              <a:cs typeface="HeadLineA"/>
              <a:sym typeface="HeadLineA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AFAFA"/>
        </a:solidFill>
      </p:bgPr>
    </p:bg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46"/>
          <p:cNvSpPr txBox="1"/>
          <p:nvPr/>
        </p:nvSpPr>
        <p:spPr>
          <a:xfrm>
            <a:off x="173250" y="310375"/>
            <a:ext cx="8797500" cy="6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500">
              <a:latin typeface="HeadLineA"/>
              <a:ea typeface="HeadLineA"/>
              <a:cs typeface="HeadLineA"/>
              <a:sym typeface="HeadLineA"/>
            </a:endParaRPr>
          </a:p>
        </p:txBody>
      </p:sp>
      <p:sp>
        <p:nvSpPr>
          <p:cNvPr id="407" name="Google Shape;407;p46"/>
          <p:cNvSpPr txBox="1"/>
          <p:nvPr/>
        </p:nvSpPr>
        <p:spPr>
          <a:xfrm>
            <a:off x="688050" y="152400"/>
            <a:ext cx="8072700" cy="6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200">
                <a:latin typeface="HeadLineA"/>
                <a:ea typeface="HeadLineA"/>
                <a:cs typeface="HeadLineA"/>
                <a:sym typeface="HeadLineA"/>
              </a:rPr>
              <a:t>Theme 2:</a:t>
            </a:r>
            <a:r>
              <a:rPr b="1" lang="ko" sz="3200">
                <a:solidFill>
                  <a:srgbClr val="D61F26"/>
                </a:solidFill>
                <a:latin typeface="HeadLineA"/>
                <a:ea typeface="HeadLineA"/>
                <a:cs typeface="HeadLineA"/>
                <a:sym typeface="HeadLineA"/>
              </a:rPr>
              <a:t> </a:t>
            </a:r>
            <a:r>
              <a:rPr b="1" lang="ko" sz="3200">
                <a:solidFill>
                  <a:srgbClr val="D61F26"/>
                </a:solidFill>
                <a:latin typeface="HeadLineA"/>
                <a:ea typeface="HeadLineA"/>
                <a:cs typeface="HeadLineA"/>
                <a:sym typeface="HeadLineA"/>
              </a:rPr>
              <a:t>꿀 정보</a:t>
            </a:r>
            <a:r>
              <a:rPr b="1" lang="ko" sz="3200">
                <a:solidFill>
                  <a:schemeClr val="dk1"/>
                </a:solidFill>
                <a:latin typeface="HeadLineA"/>
                <a:ea typeface="HeadLineA"/>
                <a:cs typeface="HeadLineA"/>
                <a:sym typeface="HeadLineA"/>
              </a:rPr>
              <a:t>를 찾아 헤매는 당신에게!?</a:t>
            </a:r>
            <a:endParaRPr b="1" sz="3200">
              <a:solidFill>
                <a:schemeClr val="dk1"/>
              </a:solidFill>
              <a:latin typeface="HeadLineA"/>
              <a:ea typeface="HeadLineA"/>
              <a:cs typeface="HeadLineA"/>
              <a:sym typeface="HeadLineA"/>
            </a:endParaRPr>
          </a:p>
        </p:txBody>
      </p:sp>
      <p:pic>
        <p:nvPicPr>
          <p:cNvPr id="408" name="Google Shape;408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6250" y="1660800"/>
            <a:ext cx="2331500" cy="233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AFAFA"/>
        </a:solidFill>
      </p:bgPr>
    </p:bg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47"/>
          <p:cNvSpPr txBox="1"/>
          <p:nvPr/>
        </p:nvSpPr>
        <p:spPr>
          <a:xfrm>
            <a:off x="1154600" y="4060550"/>
            <a:ext cx="6951600" cy="74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chemeClr val="dk1"/>
                </a:solidFill>
                <a:latin typeface="HeadLineA"/>
                <a:ea typeface="HeadLineA"/>
                <a:cs typeface="HeadLineA"/>
                <a:sym typeface="HeadLineA"/>
              </a:rPr>
              <a:t>관심있는 </a:t>
            </a:r>
            <a:r>
              <a:rPr b="1" lang="ko" sz="3000">
                <a:solidFill>
                  <a:srgbClr val="D61F26"/>
                </a:solidFill>
                <a:latin typeface="HeadLineA"/>
                <a:ea typeface="HeadLineA"/>
                <a:cs typeface="HeadLineA"/>
                <a:sym typeface="HeadLineA"/>
              </a:rPr>
              <a:t>영상 정보</a:t>
            </a:r>
            <a:r>
              <a:rPr b="1" lang="ko" sz="3000">
                <a:solidFill>
                  <a:schemeClr val="dk1"/>
                </a:solidFill>
                <a:latin typeface="HeadLineA"/>
                <a:ea typeface="HeadLineA"/>
                <a:cs typeface="HeadLineA"/>
                <a:sym typeface="HeadLineA"/>
              </a:rPr>
              <a:t>를</a:t>
            </a:r>
            <a:r>
              <a:rPr b="1" lang="ko" sz="3000">
                <a:latin typeface="HeadLineA"/>
                <a:ea typeface="HeadLineA"/>
                <a:cs typeface="HeadLineA"/>
                <a:sym typeface="HeadLineA"/>
              </a:rPr>
              <a:t> </a:t>
            </a:r>
            <a:r>
              <a:rPr b="1" lang="ko" sz="3000">
                <a:solidFill>
                  <a:srgbClr val="D61F26"/>
                </a:solidFill>
                <a:latin typeface="HeadLineA"/>
                <a:ea typeface="HeadLineA"/>
                <a:cs typeface="HeadLineA"/>
                <a:sym typeface="HeadLineA"/>
              </a:rPr>
              <a:t>모아서</a:t>
            </a:r>
            <a:r>
              <a:rPr b="1" lang="ko" sz="3000">
                <a:latin typeface="HeadLineA"/>
                <a:ea typeface="HeadLineA"/>
                <a:cs typeface="HeadLineA"/>
                <a:sym typeface="HeadLineA"/>
              </a:rPr>
              <a:t> 볼 수 있다</a:t>
            </a:r>
            <a:endParaRPr b="1" sz="3000">
              <a:latin typeface="HeadLineA"/>
              <a:ea typeface="HeadLineA"/>
              <a:cs typeface="HeadLineA"/>
              <a:sym typeface="HeadLineA"/>
            </a:endParaRPr>
          </a:p>
        </p:txBody>
      </p:sp>
      <p:sp>
        <p:nvSpPr>
          <p:cNvPr id="414" name="Google Shape;414;p47"/>
          <p:cNvSpPr/>
          <p:nvPr/>
        </p:nvSpPr>
        <p:spPr>
          <a:xfrm>
            <a:off x="5218700" y="536649"/>
            <a:ext cx="3569700" cy="33261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5" name="Google Shape;415;p47"/>
          <p:cNvGrpSpPr/>
          <p:nvPr/>
        </p:nvGrpSpPr>
        <p:grpSpPr>
          <a:xfrm>
            <a:off x="6011857" y="1073660"/>
            <a:ext cx="2094342" cy="2194378"/>
            <a:chOff x="5562008" y="444853"/>
            <a:chExt cx="2566596" cy="2689849"/>
          </a:xfrm>
        </p:grpSpPr>
        <p:pic>
          <p:nvPicPr>
            <p:cNvPr id="416" name="Google Shape;416;p4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562008" y="444853"/>
              <a:ext cx="1169035" cy="1148002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  <p:pic>
          <p:nvPicPr>
            <p:cNvPr id="417" name="Google Shape;417;p4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905154" y="444853"/>
              <a:ext cx="1169035" cy="1148002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  <p:pic>
          <p:nvPicPr>
            <p:cNvPr id="418" name="Google Shape;418;p4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959568" y="1986700"/>
              <a:ext cx="1169035" cy="1148002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  <p:pic>
          <p:nvPicPr>
            <p:cNvPr id="419" name="Google Shape;419;p4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562008" y="1986700"/>
              <a:ext cx="1169035" cy="1148002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  <p:sp>
          <p:nvSpPr>
            <p:cNvPr id="420" name="Google Shape;420;p47"/>
            <p:cNvSpPr txBox="1"/>
            <p:nvPr/>
          </p:nvSpPr>
          <p:spPr>
            <a:xfrm>
              <a:off x="5636634" y="1028002"/>
              <a:ext cx="794400" cy="41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>
                  <a:latin typeface="HeadLineA"/>
                  <a:ea typeface="HeadLineA"/>
                  <a:cs typeface="HeadLineA"/>
                  <a:sym typeface="HeadLineA"/>
                </a:rPr>
                <a:t>영상</a:t>
              </a:r>
              <a:r>
                <a:rPr lang="ko" sz="1200">
                  <a:latin typeface="HeadLineA"/>
                  <a:ea typeface="HeadLineA"/>
                  <a:cs typeface="HeadLineA"/>
                  <a:sym typeface="HeadLineA"/>
                </a:rPr>
                <a:t> A</a:t>
              </a:r>
              <a:endParaRPr sz="1200">
                <a:latin typeface="HeadLineA"/>
                <a:ea typeface="HeadLineA"/>
                <a:cs typeface="HeadLineA"/>
                <a:sym typeface="HeadLineA"/>
              </a:endParaRPr>
            </a:p>
          </p:txBody>
        </p:sp>
        <p:sp>
          <p:nvSpPr>
            <p:cNvPr id="421" name="Google Shape;421;p47"/>
            <p:cNvSpPr txBox="1"/>
            <p:nvPr/>
          </p:nvSpPr>
          <p:spPr>
            <a:xfrm>
              <a:off x="6959583" y="1028048"/>
              <a:ext cx="794400" cy="41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>
                  <a:latin typeface="HeadLineA"/>
                  <a:ea typeface="HeadLineA"/>
                  <a:cs typeface="HeadLineA"/>
                  <a:sym typeface="HeadLineA"/>
                </a:rPr>
                <a:t>영상</a:t>
              </a:r>
              <a:r>
                <a:rPr lang="ko" sz="1200">
                  <a:latin typeface="HeadLineA"/>
                  <a:ea typeface="HeadLineA"/>
                  <a:cs typeface="HeadLineA"/>
                  <a:sym typeface="HeadLineA"/>
                </a:rPr>
                <a:t> B</a:t>
              </a:r>
              <a:endParaRPr sz="1200">
                <a:latin typeface="HeadLineA"/>
                <a:ea typeface="HeadLineA"/>
                <a:cs typeface="HeadLineA"/>
                <a:sym typeface="HeadLineA"/>
              </a:endParaRPr>
            </a:p>
          </p:txBody>
        </p:sp>
        <p:sp>
          <p:nvSpPr>
            <p:cNvPr id="422" name="Google Shape;422;p47"/>
            <p:cNvSpPr txBox="1"/>
            <p:nvPr/>
          </p:nvSpPr>
          <p:spPr>
            <a:xfrm>
              <a:off x="5636634" y="2590113"/>
              <a:ext cx="794400" cy="41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>
                  <a:latin typeface="HeadLineA"/>
                  <a:ea typeface="HeadLineA"/>
                  <a:cs typeface="HeadLineA"/>
                  <a:sym typeface="HeadLineA"/>
                </a:rPr>
                <a:t>영상</a:t>
              </a:r>
              <a:r>
                <a:rPr lang="ko" sz="1200">
                  <a:latin typeface="HeadLineA"/>
                  <a:ea typeface="HeadLineA"/>
                  <a:cs typeface="HeadLineA"/>
                  <a:sym typeface="HeadLineA"/>
                </a:rPr>
                <a:t> C</a:t>
              </a:r>
              <a:endParaRPr sz="1200">
                <a:latin typeface="HeadLineA"/>
                <a:ea typeface="HeadLineA"/>
                <a:cs typeface="HeadLineA"/>
                <a:sym typeface="HeadLineA"/>
              </a:endParaRPr>
            </a:p>
          </p:txBody>
        </p:sp>
        <p:sp>
          <p:nvSpPr>
            <p:cNvPr id="423" name="Google Shape;423;p47"/>
            <p:cNvSpPr txBox="1"/>
            <p:nvPr/>
          </p:nvSpPr>
          <p:spPr>
            <a:xfrm>
              <a:off x="7016997" y="2590113"/>
              <a:ext cx="794400" cy="41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>
                  <a:latin typeface="HeadLineA"/>
                  <a:ea typeface="HeadLineA"/>
                  <a:cs typeface="HeadLineA"/>
                  <a:sym typeface="HeadLineA"/>
                </a:rPr>
                <a:t>영상</a:t>
              </a:r>
              <a:r>
                <a:rPr lang="ko" sz="1200">
                  <a:latin typeface="HeadLineA"/>
                  <a:ea typeface="HeadLineA"/>
                  <a:cs typeface="HeadLineA"/>
                  <a:sym typeface="HeadLineA"/>
                </a:rPr>
                <a:t> D</a:t>
              </a:r>
              <a:endParaRPr sz="1200">
                <a:latin typeface="HeadLineA"/>
                <a:ea typeface="HeadLineA"/>
                <a:cs typeface="HeadLineA"/>
                <a:sym typeface="HeadLineA"/>
              </a:endParaRPr>
            </a:p>
          </p:txBody>
        </p:sp>
      </p:grpSp>
      <p:sp>
        <p:nvSpPr>
          <p:cNvPr id="424" name="Google Shape;424;p47"/>
          <p:cNvSpPr/>
          <p:nvPr/>
        </p:nvSpPr>
        <p:spPr>
          <a:xfrm>
            <a:off x="6024324" y="215150"/>
            <a:ext cx="2069400" cy="607500"/>
          </a:xfrm>
          <a:prstGeom prst="roundRect">
            <a:avLst>
              <a:gd fmla="val 16667" name="adj"/>
            </a:avLst>
          </a:prstGeom>
          <a:solidFill>
            <a:srgbClr val="FAFAFA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HeadLineA"/>
                <a:ea typeface="HeadLineA"/>
                <a:cs typeface="HeadLineA"/>
                <a:sym typeface="HeadLineA"/>
              </a:rPr>
              <a:t>나</a:t>
            </a:r>
            <a:r>
              <a:rPr lang="ko">
                <a:latin typeface="HeadLineA"/>
                <a:ea typeface="HeadLineA"/>
                <a:cs typeface="HeadLineA"/>
                <a:sym typeface="HeadLineA"/>
              </a:rPr>
              <a:t>의 </a:t>
            </a:r>
            <a:r>
              <a:rPr lang="ko">
                <a:solidFill>
                  <a:srgbClr val="D61F26"/>
                </a:solidFill>
                <a:latin typeface="HeadLineA"/>
                <a:ea typeface="HeadLineA"/>
                <a:cs typeface="HeadLineA"/>
                <a:sym typeface="HeadLineA"/>
              </a:rPr>
              <a:t>관심 영상</a:t>
            </a:r>
            <a:endParaRPr>
              <a:solidFill>
                <a:srgbClr val="D61F26"/>
              </a:solidFill>
              <a:latin typeface="HeadLineA"/>
              <a:ea typeface="HeadLineA"/>
              <a:cs typeface="HeadLineA"/>
              <a:sym typeface="HeadLineA"/>
            </a:endParaRPr>
          </a:p>
        </p:txBody>
      </p:sp>
      <p:sp>
        <p:nvSpPr>
          <p:cNvPr id="425" name="Google Shape;425;p47"/>
          <p:cNvSpPr/>
          <p:nvPr/>
        </p:nvSpPr>
        <p:spPr>
          <a:xfrm>
            <a:off x="3446425" y="1860113"/>
            <a:ext cx="1358400" cy="679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D61F26"/>
                </a:solidFill>
                <a:latin typeface="HeadLineA"/>
                <a:ea typeface="HeadLineA"/>
                <a:cs typeface="HeadLineA"/>
                <a:sym typeface="HeadLineA"/>
              </a:rPr>
              <a:t>채널 </a:t>
            </a:r>
            <a:r>
              <a:rPr b="1" lang="ko">
                <a:solidFill>
                  <a:srgbClr val="FFFFFF"/>
                </a:solidFill>
                <a:latin typeface="HeadLineA"/>
                <a:ea typeface="HeadLineA"/>
                <a:cs typeface="HeadLineA"/>
                <a:sym typeface="HeadLineA"/>
              </a:rPr>
              <a:t>구독</a:t>
            </a:r>
            <a:endParaRPr b="1">
              <a:solidFill>
                <a:srgbClr val="FFFFFF"/>
              </a:solidFill>
              <a:latin typeface="HeadLineA"/>
              <a:ea typeface="HeadLineA"/>
              <a:cs typeface="HeadLineA"/>
              <a:sym typeface="HeadLineA"/>
            </a:endParaRPr>
          </a:p>
        </p:txBody>
      </p:sp>
      <p:pic>
        <p:nvPicPr>
          <p:cNvPr id="426" name="Google Shape;426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70650" y="2295099"/>
            <a:ext cx="909675" cy="108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30025" y="1290875"/>
            <a:ext cx="1759950" cy="1759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AFAFA"/>
        </a:solidFill>
      </p:bgPr>
    </p:bg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48"/>
          <p:cNvSpPr txBox="1"/>
          <p:nvPr/>
        </p:nvSpPr>
        <p:spPr>
          <a:xfrm>
            <a:off x="1073700" y="4217900"/>
            <a:ext cx="6996600" cy="74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400">
                <a:solidFill>
                  <a:srgbClr val="D61F26"/>
                </a:solidFill>
                <a:latin typeface="HeadLineA"/>
                <a:ea typeface="HeadLineA"/>
                <a:cs typeface="HeadLineA"/>
                <a:sym typeface="HeadLineA"/>
              </a:rPr>
              <a:t>관심 레스토랑</a:t>
            </a:r>
            <a:r>
              <a:rPr b="1" lang="ko" sz="2400">
                <a:solidFill>
                  <a:schemeClr val="dk1"/>
                </a:solidFill>
                <a:latin typeface="HeadLineA"/>
                <a:ea typeface="HeadLineA"/>
                <a:cs typeface="HeadLineA"/>
                <a:sym typeface="HeadLineA"/>
              </a:rPr>
              <a:t>을 </a:t>
            </a:r>
            <a:r>
              <a:rPr b="1" lang="ko" sz="2400">
                <a:solidFill>
                  <a:srgbClr val="D61F26"/>
                </a:solidFill>
                <a:latin typeface="HeadLineA"/>
                <a:ea typeface="HeadLineA"/>
                <a:cs typeface="HeadLineA"/>
                <a:sym typeface="HeadLineA"/>
              </a:rPr>
              <a:t>구독</a:t>
            </a:r>
            <a:r>
              <a:rPr b="1" lang="ko" sz="2400">
                <a:solidFill>
                  <a:schemeClr val="dk1"/>
                </a:solidFill>
                <a:latin typeface="HeadLineA"/>
                <a:ea typeface="HeadLineA"/>
                <a:cs typeface="HeadLineA"/>
                <a:sym typeface="HeadLineA"/>
              </a:rPr>
              <a:t> 후, 정보를 </a:t>
            </a:r>
            <a:r>
              <a:rPr b="1" lang="ko" sz="2400">
                <a:solidFill>
                  <a:srgbClr val="D61F26"/>
                </a:solidFill>
                <a:latin typeface="HeadLineA"/>
                <a:ea typeface="HeadLineA"/>
                <a:cs typeface="HeadLineA"/>
                <a:sym typeface="HeadLineA"/>
              </a:rPr>
              <a:t>모아보면 어떨까</a:t>
            </a:r>
            <a:r>
              <a:rPr b="1" lang="ko" sz="2400">
                <a:solidFill>
                  <a:schemeClr val="dk1"/>
                </a:solidFill>
                <a:latin typeface="HeadLineA"/>
                <a:ea typeface="HeadLineA"/>
                <a:cs typeface="HeadLineA"/>
                <a:sym typeface="HeadLineA"/>
              </a:rPr>
              <a:t>??</a:t>
            </a:r>
            <a:endParaRPr b="1" sz="2400">
              <a:latin typeface="HeadLineA"/>
              <a:ea typeface="HeadLineA"/>
              <a:cs typeface="HeadLineA"/>
              <a:sym typeface="HeadLineA"/>
            </a:endParaRPr>
          </a:p>
        </p:txBody>
      </p:sp>
      <p:sp>
        <p:nvSpPr>
          <p:cNvPr id="433" name="Google Shape;433;p48"/>
          <p:cNvSpPr/>
          <p:nvPr/>
        </p:nvSpPr>
        <p:spPr>
          <a:xfrm>
            <a:off x="5218700" y="536649"/>
            <a:ext cx="3569700" cy="33261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" name="Google Shape;434;p48"/>
          <p:cNvSpPr/>
          <p:nvPr/>
        </p:nvSpPr>
        <p:spPr>
          <a:xfrm>
            <a:off x="6024324" y="215150"/>
            <a:ext cx="2069400" cy="607500"/>
          </a:xfrm>
          <a:prstGeom prst="roundRect">
            <a:avLst>
              <a:gd fmla="val 16667" name="adj"/>
            </a:avLst>
          </a:prstGeom>
          <a:solidFill>
            <a:srgbClr val="FAFAFA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HeadLineA"/>
                <a:ea typeface="HeadLineA"/>
                <a:cs typeface="HeadLineA"/>
                <a:sym typeface="HeadLineA"/>
              </a:rPr>
              <a:t>나의 </a:t>
            </a:r>
            <a:r>
              <a:rPr lang="ko">
                <a:solidFill>
                  <a:srgbClr val="D61F26"/>
                </a:solidFill>
                <a:latin typeface="HeadLineA"/>
                <a:ea typeface="HeadLineA"/>
                <a:cs typeface="HeadLineA"/>
                <a:sym typeface="HeadLineA"/>
              </a:rPr>
              <a:t>관심</a:t>
            </a:r>
            <a:r>
              <a:rPr lang="ko">
                <a:latin typeface="HeadLineA"/>
                <a:ea typeface="HeadLineA"/>
                <a:cs typeface="HeadLineA"/>
                <a:sym typeface="HeadLineA"/>
              </a:rPr>
              <a:t> </a:t>
            </a:r>
            <a:r>
              <a:rPr lang="ko">
                <a:solidFill>
                  <a:srgbClr val="D61F26"/>
                </a:solidFill>
                <a:latin typeface="HeadLineA"/>
                <a:ea typeface="HeadLineA"/>
                <a:cs typeface="HeadLineA"/>
                <a:sym typeface="HeadLineA"/>
              </a:rPr>
              <a:t>레스토랑</a:t>
            </a:r>
            <a:endParaRPr>
              <a:solidFill>
                <a:srgbClr val="D61F26"/>
              </a:solidFill>
              <a:latin typeface="HeadLineA"/>
              <a:ea typeface="HeadLineA"/>
              <a:cs typeface="HeadLineA"/>
              <a:sym typeface="HeadLineA"/>
            </a:endParaRPr>
          </a:p>
        </p:txBody>
      </p:sp>
      <p:sp>
        <p:nvSpPr>
          <p:cNvPr id="435" name="Google Shape;435;p48"/>
          <p:cNvSpPr/>
          <p:nvPr/>
        </p:nvSpPr>
        <p:spPr>
          <a:xfrm>
            <a:off x="3561988" y="1860125"/>
            <a:ext cx="1506900" cy="679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D61F26"/>
                </a:solidFill>
                <a:latin typeface="HeadLineA"/>
                <a:ea typeface="HeadLineA"/>
                <a:cs typeface="HeadLineA"/>
                <a:sym typeface="HeadLineA"/>
              </a:rPr>
              <a:t>레스토랑 </a:t>
            </a:r>
            <a:r>
              <a:rPr b="1" lang="ko">
                <a:solidFill>
                  <a:srgbClr val="FFFFFF"/>
                </a:solidFill>
                <a:latin typeface="HeadLineA"/>
                <a:ea typeface="HeadLineA"/>
                <a:cs typeface="HeadLineA"/>
                <a:sym typeface="HeadLineA"/>
              </a:rPr>
              <a:t>구독</a:t>
            </a:r>
            <a:endParaRPr b="1">
              <a:solidFill>
                <a:srgbClr val="FFFFFF"/>
              </a:solidFill>
              <a:latin typeface="HeadLineA"/>
              <a:ea typeface="HeadLineA"/>
              <a:cs typeface="HeadLineA"/>
              <a:sym typeface="HeadLineA"/>
            </a:endParaRPr>
          </a:p>
        </p:txBody>
      </p:sp>
      <p:sp>
        <p:nvSpPr>
          <p:cNvPr id="436" name="Google Shape;436;p48"/>
          <p:cNvSpPr txBox="1"/>
          <p:nvPr/>
        </p:nvSpPr>
        <p:spPr>
          <a:xfrm>
            <a:off x="6089125" y="1956100"/>
            <a:ext cx="651900" cy="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HeadLineA"/>
                <a:ea typeface="HeadLineA"/>
                <a:cs typeface="HeadLineA"/>
                <a:sym typeface="HeadLineA"/>
              </a:rPr>
              <a:t>공지사항</a:t>
            </a:r>
            <a:endParaRPr sz="1000">
              <a:solidFill>
                <a:srgbClr val="D61F26"/>
              </a:solidFill>
              <a:latin typeface="HeadLineA"/>
              <a:ea typeface="HeadLineA"/>
              <a:cs typeface="HeadLineA"/>
              <a:sym typeface="HeadLineA"/>
            </a:endParaRPr>
          </a:p>
        </p:txBody>
      </p:sp>
      <p:sp>
        <p:nvSpPr>
          <p:cNvPr id="437" name="Google Shape;437;p48"/>
          <p:cNvSpPr txBox="1"/>
          <p:nvPr/>
        </p:nvSpPr>
        <p:spPr>
          <a:xfrm>
            <a:off x="7257638" y="1956100"/>
            <a:ext cx="651900" cy="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HeadLineA"/>
                <a:ea typeface="HeadLineA"/>
                <a:cs typeface="HeadLineA"/>
                <a:sym typeface="HeadLineA"/>
              </a:rPr>
              <a:t>이벤트</a:t>
            </a:r>
            <a:endParaRPr sz="1000">
              <a:solidFill>
                <a:srgbClr val="D61F26"/>
              </a:solidFill>
              <a:latin typeface="HeadLineA"/>
              <a:ea typeface="HeadLineA"/>
              <a:cs typeface="HeadLineA"/>
              <a:sym typeface="HeadLineA"/>
            </a:endParaRPr>
          </a:p>
        </p:txBody>
      </p:sp>
      <p:sp>
        <p:nvSpPr>
          <p:cNvPr id="438" name="Google Shape;438;p48"/>
          <p:cNvSpPr txBox="1"/>
          <p:nvPr/>
        </p:nvSpPr>
        <p:spPr>
          <a:xfrm>
            <a:off x="5997925" y="3223375"/>
            <a:ext cx="834300" cy="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HeadLineA"/>
                <a:ea typeface="HeadLineA"/>
                <a:cs typeface="HeadLineA"/>
                <a:sym typeface="HeadLineA"/>
              </a:rPr>
              <a:t>정보 변경</a:t>
            </a:r>
            <a:endParaRPr sz="1000">
              <a:solidFill>
                <a:srgbClr val="D61F26"/>
              </a:solidFill>
              <a:latin typeface="HeadLineA"/>
              <a:ea typeface="HeadLineA"/>
              <a:cs typeface="HeadLineA"/>
              <a:sym typeface="HeadLineA"/>
            </a:endParaRPr>
          </a:p>
        </p:txBody>
      </p:sp>
      <p:sp>
        <p:nvSpPr>
          <p:cNvPr id="439" name="Google Shape;439;p48"/>
          <p:cNvSpPr txBox="1"/>
          <p:nvPr/>
        </p:nvSpPr>
        <p:spPr>
          <a:xfrm>
            <a:off x="7061000" y="3223375"/>
            <a:ext cx="1045200" cy="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HeadLineA"/>
                <a:ea typeface="HeadLineA"/>
                <a:cs typeface="HeadLineA"/>
                <a:sym typeface="HeadLineA"/>
              </a:rPr>
              <a:t>신 메뉴 추가</a:t>
            </a:r>
            <a:endParaRPr sz="1000">
              <a:solidFill>
                <a:srgbClr val="D61F26"/>
              </a:solidFill>
              <a:latin typeface="HeadLineA"/>
              <a:ea typeface="HeadLineA"/>
              <a:cs typeface="HeadLineA"/>
              <a:sym typeface="HeadLineA"/>
            </a:endParaRPr>
          </a:p>
        </p:txBody>
      </p:sp>
      <p:pic>
        <p:nvPicPr>
          <p:cNvPr id="440" name="Google Shape;440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60425" y="2350174"/>
            <a:ext cx="909675" cy="108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" name="Google Shape;441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0025" y="1290875"/>
            <a:ext cx="1759950" cy="175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Google Shape;442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04775" y="1283772"/>
            <a:ext cx="1967725" cy="1967706"/>
          </a:xfrm>
          <a:prstGeom prst="rect">
            <a:avLst/>
          </a:prstGeom>
          <a:noFill/>
          <a:ln>
            <a:noFill/>
          </a:ln>
        </p:spPr>
      </p:pic>
      <p:pic>
        <p:nvPicPr>
          <p:cNvPr id="443" name="Google Shape;443;p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24333" y="1216717"/>
            <a:ext cx="739376" cy="739381"/>
          </a:xfrm>
          <a:prstGeom prst="rect">
            <a:avLst/>
          </a:prstGeom>
          <a:noFill/>
          <a:ln>
            <a:noFill/>
          </a:ln>
        </p:spPr>
      </p:pic>
      <p:pic>
        <p:nvPicPr>
          <p:cNvPr id="444" name="Google Shape;444;p4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168716" y="1216730"/>
            <a:ext cx="739376" cy="739382"/>
          </a:xfrm>
          <a:prstGeom prst="rect">
            <a:avLst/>
          </a:prstGeom>
          <a:noFill/>
          <a:ln>
            <a:noFill/>
          </a:ln>
        </p:spPr>
      </p:pic>
      <p:sp>
        <p:nvSpPr>
          <p:cNvPr id="445" name="Google Shape;445;p48"/>
          <p:cNvSpPr/>
          <p:nvPr/>
        </p:nvSpPr>
        <p:spPr>
          <a:xfrm>
            <a:off x="7085404" y="2350168"/>
            <a:ext cx="906000" cy="8970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p48"/>
          <p:cNvSpPr/>
          <p:nvPr/>
        </p:nvSpPr>
        <p:spPr>
          <a:xfrm>
            <a:off x="7257048" y="2541676"/>
            <a:ext cx="561900" cy="514200"/>
          </a:xfrm>
          <a:prstGeom prst="mathPlus">
            <a:avLst>
              <a:gd fmla="val 23520" name="adj1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47" name="Google Shape;447;p4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906608" y="2297488"/>
            <a:ext cx="1002360" cy="10023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AFAFA"/>
        </a:solidFill>
      </p:bgPr>
    </p:bg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49"/>
          <p:cNvSpPr txBox="1"/>
          <p:nvPr/>
        </p:nvSpPr>
        <p:spPr>
          <a:xfrm>
            <a:off x="1872850" y="1917150"/>
            <a:ext cx="5943300" cy="13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6500">
                <a:latin typeface="HeadLineA"/>
                <a:ea typeface="HeadLineA"/>
                <a:cs typeface="HeadLineA"/>
                <a:sym typeface="HeadLineA"/>
              </a:rPr>
              <a:t>요기요 </a:t>
            </a:r>
            <a:r>
              <a:rPr b="1" lang="ko" sz="6500">
                <a:latin typeface="HeadLineA"/>
                <a:ea typeface="HeadLineA"/>
                <a:cs typeface="HeadLineA"/>
                <a:sym typeface="HeadLineA"/>
              </a:rPr>
              <a:t>타임라인</a:t>
            </a:r>
            <a:endParaRPr b="1" sz="6500">
              <a:latin typeface="HeadLineA"/>
              <a:ea typeface="HeadLineA"/>
              <a:cs typeface="HeadLineA"/>
              <a:sym typeface="HeadLineA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AFAFA"/>
        </a:solidFill>
      </p:bgPr>
    </p:bg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50"/>
          <p:cNvSpPr txBox="1"/>
          <p:nvPr/>
        </p:nvSpPr>
        <p:spPr>
          <a:xfrm>
            <a:off x="3452250" y="2019000"/>
            <a:ext cx="2239500" cy="11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6500">
                <a:latin typeface="HeadLineA"/>
                <a:ea typeface="HeadLineA"/>
                <a:cs typeface="HeadLineA"/>
                <a:sym typeface="HeadLineA"/>
              </a:rPr>
              <a:t>WHAT?</a:t>
            </a:r>
            <a:endParaRPr b="1" sz="6500">
              <a:latin typeface="HeadLineA"/>
              <a:ea typeface="HeadLineA"/>
              <a:cs typeface="HeadLineA"/>
              <a:sym typeface="HeadLineA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AFAFA"/>
        </a:solidFill>
      </p:bgPr>
    </p:bg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51"/>
          <p:cNvSpPr/>
          <p:nvPr/>
        </p:nvSpPr>
        <p:spPr>
          <a:xfrm>
            <a:off x="2576917" y="1785768"/>
            <a:ext cx="906000" cy="8970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3" name="Google Shape;463;p51"/>
          <p:cNvSpPr/>
          <p:nvPr/>
        </p:nvSpPr>
        <p:spPr>
          <a:xfrm>
            <a:off x="2748561" y="1977276"/>
            <a:ext cx="561900" cy="514200"/>
          </a:xfrm>
          <a:prstGeom prst="mathPlus">
            <a:avLst>
              <a:gd fmla="val 23520" name="adj1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64" name="Google Shape;464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1983" y="1759450"/>
            <a:ext cx="1002360" cy="1002368"/>
          </a:xfrm>
          <a:prstGeom prst="rect">
            <a:avLst/>
          </a:prstGeom>
          <a:noFill/>
          <a:ln>
            <a:noFill/>
          </a:ln>
        </p:spPr>
      </p:pic>
      <p:pic>
        <p:nvPicPr>
          <p:cNvPr id="465" name="Google Shape;465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31866" y="1877780"/>
            <a:ext cx="739376" cy="739382"/>
          </a:xfrm>
          <a:prstGeom prst="rect">
            <a:avLst/>
          </a:prstGeom>
          <a:noFill/>
          <a:ln>
            <a:noFill/>
          </a:ln>
        </p:spPr>
      </p:pic>
      <p:pic>
        <p:nvPicPr>
          <p:cNvPr id="466" name="Google Shape;466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28208" y="1936367"/>
            <a:ext cx="739376" cy="739381"/>
          </a:xfrm>
          <a:prstGeom prst="rect">
            <a:avLst/>
          </a:prstGeom>
          <a:noFill/>
          <a:ln>
            <a:noFill/>
          </a:ln>
        </p:spPr>
      </p:pic>
      <p:sp>
        <p:nvSpPr>
          <p:cNvPr id="467" name="Google Shape;467;p51"/>
          <p:cNvSpPr txBox="1"/>
          <p:nvPr/>
        </p:nvSpPr>
        <p:spPr>
          <a:xfrm>
            <a:off x="4032607" y="2761808"/>
            <a:ext cx="802200" cy="2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latin typeface="HeadLineA"/>
                <a:ea typeface="HeadLineA"/>
                <a:cs typeface="HeadLineA"/>
                <a:sym typeface="HeadLineA"/>
              </a:rPr>
              <a:t>변경사항</a:t>
            </a:r>
            <a:endParaRPr b="1" sz="1200">
              <a:latin typeface="HeadLineA"/>
              <a:ea typeface="HeadLineA"/>
              <a:cs typeface="HeadLineA"/>
              <a:sym typeface="HeadLineA"/>
            </a:endParaRPr>
          </a:p>
        </p:txBody>
      </p:sp>
      <p:sp>
        <p:nvSpPr>
          <p:cNvPr id="468" name="Google Shape;468;p51"/>
          <p:cNvSpPr txBox="1"/>
          <p:nvPr/>
        </p:nvSpPr>
        <p:spPr>
          <a:xfrm>
            <a:off x="5320821" y="2748654"/>
            <a:ext cx="650100" cy="2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latin typeface="HeadLineA"/>
                <a:ea typeface="HeadLineA"/>
                <a:cs typeface="HeadLineA"/>
                <a:sym typeface="HeadLineA"/>
              </a:rPr>
              <a:t>이벤트</a:t>
            </a:r>
            <a:endParaRPr b="1" sz="1200">
              <a:latin typeface="HeadLineA"/>
              <a:ea typeface="HeadLineA"/>
              <a:cs typeface="HeadLineA"/>
              <a:sym typeface="HeadLineA"/>
            </a:endParaRPr>
          </a:p>
        </p:txBody>
      </p:sp>
      <p:sp>
        <p:nvSpPr>
          <p:cNvPr id="469" name="Google Shape;469;p51"/>
          <p:cNvSpPr txBox="1"/>
          <p:nvPr/>
        </p:nvSpPr>
        <p:spPr>
          <a:xfrm>
            <a:off x="6210326" y="2748654"/>
            <a:ext cx="775200" cy="2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latin typeface="HeadLineA"/>
                <a:ea typeface="HeadLineA"/>
                <a:cs typeface="HeadLineA"/>
                <a:sym typeface="HeadLineA"/>
              </a:rPr>
              <a:t>공지사항</a:t>
            </a:r>
            <a:endParaRPr b="1" sz="1200">
              <a:latin typeface="HeadLineA"/>
              <a:ea typeface="HeadLineA"/>
              <a:cs typeface="HeadLineA"/>
              <a:sym typeface="HeadLineA"/>
            </a:endParaRPr>
          </a:p>
        </p:txBody>
      </p:sp>
      <p:sp>
        <p:nvSpPr>
          <p:cNvPr id="470" name="Google Shape;470;p51"/>
          <p:cNvSpPr txBox="1"/>
          <p:nvPr/>
        </p:nvSpPr>
        <p:spPr>
          <a:xfrm>
            <a:off x="2397213" y="2825945"/>
            <a:ext cx="1264800" cy="5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latin typeface="HeadLineA"/>
                <a:ea typeface="HeadLineA"/>
                <a:cs typeface="HeadLineA"/>
                <a:sym typeface="HeadLineA"/>
              </a:rPr>
              <a:t>요식이 이벤트,</a:t>
            </a:r>
            <a:endParaRPr b="1" sz="1200">
              <a:latin typeface="HeadLineA"/>
              <a:ea typeface="HeadLineA"/>
              <a:cs typeface="HeadLineA"/>
              <a:sym typeface="HeadLine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latin typeface="HeadLineA"/>
                <a:ea typeface="HeadLineA"/>
                <a:cs typeface="HeadLineA"/>
                <a:sym typeface="HeadLineA"/>
              </a:rPr>
              <a:t>신 메뉴</a:t>
            </a:r>
            <a:endParaRPr b="1" sz="1200">
              <a:latin typeface="HeadLineA"/>
              <a:ea typeface="HeadLineA"/>
              <a:cs typeface="HeadLineA"/>
              <a:sym typeface="HeadLineA"/>
            </a:endParaRPr>
          </a:p>
        </p:txBody>
      </p:sp>
      <p:sp>
        <p:nvSpPr>
          <p:cNvPr id="471" name="Google Shape;471;p51"/>
          <p:cNvSpPr/>
          <p:nvPr/>
        </p:nvSpPr>
        <p:spPr>
          <a:xfrm>
            <a:off x="1634825" y="681100"/>
            <a:ext cx="6080400" cy="38412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p51"/>
          <p:cNvSpPr/>
          <p:nvPr/>
        </p:nvSpPr>
        <p:spPr>
          <a:xfrm>
            <a:off x="3380225" y="4178075"/>
            <a:ext cx="2426400" cy="674400"/>
          </a:xfrm>
          <a:prstGeom prst="roundRect">
            <a:avLst>
              <a:gd fmla="val 16667" name="adj"/>
            </a:avLst>
          </a:prstGeom>
          <a:solidFill>
            <a:srgbClr val="3C78D8"/>
          </a:solidFill>
          <a:ln cap="flat" cmpd="sng" w="38100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FFFF"/>
                </a:solidFill>
                <a:latin typeface="HeadLineA"/>
                <a:ea typeface="HeadLineA"/>
                <a:cs typeface="HeadLineA"/>
                <a:sym typeface="HeadLineA"/>
              </a:rPr>
              <a:t>레스토랑</a:t>
            </a:r>
            <a:endParaRPr>
              <a:solidFill>
                <a:srgbClr val="FFFFFF"/>
              </a:solidFill>
              <a:latin typeface="HeadLineA"/>
              <a:ea typeface="HeadLineA"/>
              <a:cs typeface="HeadLineA"/>
              <a:sym typeface="HeadLineA"/>
            </a:endParaRPr>
          </a:p>
        </p:txBody>
      </p:sp>
      <p:sp>
        <p:nvSpPr>
          <p:cNvPr id="473" name="Google Shape;473;p51"/>
          <p:cNvSpPr/>
          <p:nvPr/>
        </p:nvSpPr>
        <p:spPr>
          <a:xfrm>
            <a:off x="3380225" y="308100"/>
            <a:ext cx="2426400" cy="674400"/>
          </a:xfrm>
          <a:prstGeom prst="roundRect">
            <a:avLst>
              <a:gd fmla="val 16667" name="adj"/>
            </a:avLst>
          </a:prstGeom>
          <a:solidFill>
            <a:srgbClr val="E06666"/>
          </a:solidFill>
          <a:ln cap="flat" cmpd="sng" w="38100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rgbClr val="FFFFFF"/>
                </a:solidFill>
                <a:latin typeface="HeadLineA"/>
                <a:ea typeface="HeadLineA"/>
                <a:cs typeface="HeadLineA"/>
                <a:sym typeface="HeadLineA"/>
              </a:rPr>
              <a:t>주문자</a:t>
            </a:r>
            <a:endParaRPr>
              <a:solidFill>
                <a:srgbClr val="FFFFFF"/>
              </a:solidFill>
              <a:latin typeface="HeadLineA"/>
              <a:ea typeface="HeadLineA"/>
              <a:cs typeface="HeadLineA"/>
              <a:sym typeface="HeadLineA"/>
            </a:endParaRPr>
          </a:p>
        </p:txBody>
      </p:sp>
      <p:cxnSp>
        <p:nvCxnSpPr>
          <p:cNvPr id="474" name="Google Shape;474;p51"/>
          <p:cNvCxnSpPr/>
          <p:nvPr/>
        </p:nvCxnSpPr>
        <p:spPr>
          <a:xfrm>
            <a:off x="1646700" y="1587775"/>
            <a:ext cx="0" cy="12930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75" name="Google Shape;475;p51"/>
          <p:cNvCxnSpPr/>
          <p:nvPr/>
        </p:nvCxnSpPr>
        <p:spPr>
          <a:xfrm rot="10800000">
            <a:off x="7715225" y="2615925"/>
            <a:ext cx="0" cy="1140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76" name="Google Shape;476;p51"/>
          <p:cNvSpPr txBox="1"/>
          <p:nvPr/>
        </p:nvSpPr>
        <p:spPr>
          <a:xfrm>
            <a:off x="3945425" y="1146725"/>
            <a:ext cx="1491900" cy="4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HeadLineA"/>
                <a:ea typeface="HeadLineA"/>
                <a:cs typeface="HeadLineA"/>
                <a:sym typeface="HeadLineA"/>
              </a:rPr>
              <a:t>요기</a:t>
            </a:r>
            <a:r>
              <a:rPr lang="ko">
                <a:latin typeface="HeadLineA"/>
                <a:ea typeface="HeadLineA"/>
                <a:cs typeface="HeadLineA"/>
                <a:sym typeface="HeadLineA"/>
              </a:rPr>
              <a:t>요 타임라인</a:t>
            </a:r>
            <a:endParaRPr>
              <a:latin typeface="HeadLineA"/>
              <a:ea typeface="HeadLineA"/>
              <a:cs typeface="HeadLineA"/>
              <a:sym typeface="HeadLineA"/>
            </a:endParaRPr>
          </a:p>
        </p:txBody>
      </p:sp>
      <p:sp>
        <p:nvSpPr>
          <p:cNvPr id="477" name="Google Shape;477;p51"/>
          <p:cNvSpPr txBox="1"/>
          <p:nvPr/>
        </p:nvSpPr>
        <p:spPr>
          <a:xfrm>
            <a:off x="5958850" y="4513800"/>
            <a:ext cx="5396400" cy="6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p51"/>
          <p:cNvSpPr txBox="1"/>
          <p:nvPr/>
        </p:nvSpPr>
        <p:spPr>
          <a:xfrm>
            <a:off x="7813950" y="2342000"/>
            <a:ext cx="739500" cy="108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latin typeface="HeadLineA"/>
                <a:ea typeface="HeadLineA"/>
                <a:cs typeface="HeadLineA"/>
                <a:sym typeface="HeadLineA"/>
              </a:rPr>
              <a:t>2.</a:t>
            </a:r>
            <a:endParaRPr b="1" sz="1800">
              <a:latin typeface="HeadLineA"/>
              <a:ea typeface="HeadLineA"/>
              <a:cs typeface="HeadLineA"/>
              <a:sym typeface="HeadLine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latin typeface="HeadLineA"/>
                <a:ea typeface="HeadLineA"/>
                <a:cs typeface="HeadLineA"/>
                <a:sym typeface="HeadLineA"/>
              </a:rPr>
              <a:t>정</a:t>
            </a:r>
            <a:r>
              <a:rPr b="1" lang="ko" sz="1800">
                <a:latin typeface="HeadLineA"/>
                <a:ea typeface="HeadLineA"/>
                <a:cs typeface="HeadLineA"/>
                <a:sym typeface="HeadLineA"/>
              </a:rPr>
              <a:t>보 전달</a:t>
            </a:r>
            <a:endParaRPr b="1" sz="1800">
              <a:latin typeface="HeadLineA"/>
              <a:ea typeface="HeadLineA"/>
              <a:cs typeface="HeadLineA"/>
              <a:sym typeface="HeadLineA"/>
            </a:endParaRPr>
          </a:p>
        </p:txBody>
      </p:sp>
      <p:sp>
        <p:nvSpPr>
          <p:cNvPr id="479" name="Google Shape;479;p51"/>
          <p:cNvSpPr txBox="1"/>
          <p:nvPr/>
        </p:nvSpPr>
        <p:spPr>
          <a:xfrm>
            <a:off x="796600" y="2491475"/>
            <a:ext cx="739500" cy="4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latin typeface="HeadLineA"/>
                <a:ea typeface="HeadLineA"/>
                <a:cs typeface="HeadLineA"/>
                <a:sym typeface="HeadLineA"/>
              </a:rPr>
              <a:t>1.</a:t>
            </a:r>
            <a:endParaRPr b="1" sz="1800">
              <a:latin typeface="HeadLineA"/>
              <a:ea typeface="HeadLineA"/>
              <a:cs typeface="HeadLineA"/>
              <a:sym typeface="HeadLine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latin typeface="HeadLineA"/>
                <a:ea typeface="HeadLineA"/>
                <a:cs typeface="HeadLineA"/>
                <a:sym typeface="HeadLineA"/>
              </a:rPr>
              <a:t>구독</a:t>
            </a:r>
            <a:endParaRPr b="1" sz="1800">
              <a:latin typeface="HeadLineA"/>
              <a:ea typeface="HeadLineA"/>
              <a:cs typeface="HeadLineA"/>
              <a:sym typeface="HeadLine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AFAFA"/>
        </a:solid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/>
        </p:nvSpPr>
        <p:spPr>
          <a:xfrm>
            <a:off x="1919688" y="581625"/>
            <a:ext cx="5304600" cy="161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3600">
                <a:latin typeface="HeadLineA"/>
                <a:ea typeface="HeadLineA"/>
                <a:cs typeface="HeadLineA"/>
                <a:sym typeface="HeadLineA"/>
              </a:rPr>
              <a:t>맛집 리스트 vs </a:t>
            </a:r>
            <a:endParaRPr sz="3600">
              <a:latin typeface="HeadLineA"/>
              <a:ea typeface="HeadLineA"/>
              <a:cs typeface="HeadLineA"/>
              <a:sym typeface="HeadLine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3600">
                <a:solidFill>
                  <a:srgbClr val="D61F26"/>
                </a:solidFill>
                <a:latin typeface="HeadLineA"/>
                <a:ea typeface="HeadLineA"/>
                <a:cs typeface="HeadLineA"/>
                <a:sym typeface="HeadLineA"/>
              </a:rPr>
              <a:t>미니 요기요</a:t>
            </a:r>
            <a:r>
              <a:rPr lang="ko" sz="2400">
                <a:solidFill>
                  <a:srgbClr val="D61F26"/>
                </a:solidFill>
                <a:latin typeface="HeadLineA"/>
                <a:ea typeface="HeadLineA"/>
                <a:cs typeface="HeadLineA"/>
                <a:sym typeface="HeadLineA"/>
              </a:rPr>
              <a:t>(clone)</a:t>
            </a:r>
            <a:r>
              <a:rPr lang="ko" sz="3600">
                <a:latin typeface="HeadLineA"/>
                <a:ea typeface="HeadLineA"/>
                <a:cs typeface="HeadLineA"/>
                <a:sym typeface="HeadLineA"/>
              </a:rPr>
              <a:t> vs </a:t>
            </a:r>
            <a:endParaRPr sz="3600">
              <a:latin typeface="HeadLineA"/>
              <a:ea typeface="HeadLineA"/>
              <a:cs typeface="HeadLineA"/>
              <a:sym typeface="HeadLine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3600">
                <a:solidFill>
                  <a:schemeClr val="dk1"/>
                </a:solidFill>
                <a:latin typeface="HeadLineA"/>
                <a:ea typeface="HeadLineA"/>
                <a:cs typeface="HeadLineA"/>
                <a:sym typeface="HeadLineA"/>
              </a:rPr>
              <a:t>미니 요기요 </a:t>
            </a:r>
            <a:r>
              <a:rPr lang="ko" sz="2400">
                <a:solidFill>
                  <a:schemeClr val="dk1"/>
                </a:solidFill>
                <a:latin typeface="HeadLineA"/>
                <a:ea typeface="HeadLineA"/>
                <a:cs typeface="HeadLineA"/>
                <a:sym typeface="HeadLineA"/>
              </a:rPr>
              <a:t>with </a:t>
            </a:r>
            <a:r>
              <a:rPr lang="ko" sz="2400">
                <a:latin typeface="HeadLineA"/>
                <a:ea typeface="HeadLineA"/>
                <a:cs typeface="HeadLineA"/>
                <a:sym typeface="HeadLineA"/>
              </a:rPr>
              <a:t>안드로이드 팀</a:t>
            </a:r>
            <a:endParaRPr sz="2400">
              <a:latin typeface="HeadLineA"/>
              <a:ea typeface="HeadLineA"/>
              <a:cs typeface="HeadLineA"/>
              <a:sym typeface="HeadLine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latin typeface="HeadLineA"/>
              <a:ea typeface="HeadLineA"/>
              <a:cs typeface="HeadLineA"/>
              <a:sym typeface="HeadLineA"/>
            </a:endParaRPr>
          </a:p>
        </p:txBody>
      </p:sp>
      <p:pic>
        <p:nvPicPr>
          <p:cNvPr id="76" name="Google Shape;7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96300" y="2389075"/>
            <a:ext cx="2124531" cy="186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03455" y="1240315"/>
            <a:ext cx="491124" cy="49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AFAFA"/>
        </a:solidFill>
      </p:bgPr>
    </p:bg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52"/>
          <p:cNvSpPr txBox="1"/>
          <p:nvPr/>
        </p:nvSpPr>
        <p:spPr>
          <a:xfrm>
            <a:off x="3452250" y="2019000"/>
            <a:ext cx="2239500" cy="11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6500">
                <a:latin typeface="HeadLineA"/>
                <a:ea typeface="HeadLineA"/>
                <a:cs typeface="HeadLineA"/>
                <a:sym typeface="HeadLineA"/>
              </a:rPr>
              <a:t>How?</a:t>
            </a:r>
            <a:endParaRPr b="1" sz="6500">
              <a:latin typeface="HeadLineA"/>
              <a:ea typeface="HeadLineA"/>
              <a:cs typeface="HeadLineA"/>
              <a:sym typeface="HeadLineA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AFAFA"/>
        </a:solidFill>
      </p:bgPr>
    </p:bg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53"/>
          <p:cNvSpPr txBox="1"/>
          <p:nvPr/>
        </p:nvSpPr>
        <p:spPr>
          <a:xfrm>
            <a:off x="1304438" y="368600"/>
            <a:ext cx="820500" cy="4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3C78D8"/>
                </a:solidFill>
                <a:latin typeface="HeadLineA"/>
                <a:ea typeface="HeadLineA"/>
                <a:cs typeface="HeadLineA"/>
                <a:sym typeface="HeadLineA"/>
              </a:rPr>
              <a:t>사장님</a:t>
            </a:r>
            <a:endParaRPr b="1">
              <a:solidFill>
                <a:srgbClr val="3C78D8"/>
              </a:solidFill>
              <a:latin typeface="HeadLineA"/>
              <a:ea typeface="HeadLineA"/>
              <a:cs typeface="HeadLineA"/>
              <a:sym typeface="HeadLineA"/>
            </a:endParaRPr>
          </a:p>
        </p:txBody>
      </p:sp>
      <p:sp>
        <p:nvSpPr>
          <p:cNvPr id="490" name="Google Shape;490;p53"/>
          <p:cNvSpPr txBox="1"/>
          <p:nvPr/>
        </p:nvSpPr>
        <p:spPr>
          <a:xfrm>
            <a:off x="7340938" y="491225"/>
            <a:ext cx="820500" cy="4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E06666"/>
                </a:solidFill>
                <a:latin typeface="HeadLineA"/>
                <a:ea typeface="HeadLineA"/>
                <a:cs typeface="HeadLineA"/>
                <a:sym typeface="HeadLineA"/>
              </a:rPr>
              <a:t>주문자</a:t>
            </a:r>
            <a:endParaRPr b="1">
              <a:solidFill>
                <a:srgbClr val="E06666"/>
              </a:solidFill>
              <a:latin typeface="HeadLineA"/>
              <a:ea typeface="HeadLineA"/>
              <a:cs typeface="HeadLineA"/>
              <a:sym typeface="HeadLineA"/>
            </a:endParaRPr>
          </a:p>
        </p:txBody>
      </p:sp>
      <p:sp>
        <p:nvSpPr>
          <p:cNvPr id="491" name="Google Shape;491;p53"/>
          <p:cNvSpPr/>
          <p:nvPr/>
        </p:nvSpPr>
        <p:spPr>
          <a:xfrm>
            <a:off x="7055775" y="2075672"/>
            <a:ext cx="1368000" cy="535200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/>
          </a:p>
        </p:txBody>
      </p:sp>
      <p:sp>
        <p:nvSpPr>
          <p:cNvPr id="492" name="Google Shape;492;p53"/>
          <p:cNvSpPr/>
          <p:nvPr/>
        </p:nvSpPr>
        <p:spPr>
          <a:xfrm>
            <a:off x="6792175" y="1138150"/>
            <a:ext cx="1895184" cy="535194"/>
          </a:xfrm>
          <a:prstGeom prst="flowChartTerminator">
            <a:avLst/>
          </a:prstGeom>
          <a:solidFill>
            <a:srgbClr val="E06666"/>
          </a:solidFill>
          <a:ln cap="flat" cmpd="sng" w="3810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rgbClr val="FFFFFF"/>
                </a:solidFill>
                <a:latin typeface="HeadLineA"/>
                <a:ea typeface="HeadLineA"/>
                <a:cs typeface="HeadLineA"/>
                <a:sym typeface="HeadLineA"/>
              </a:rPr>
              <a:t>1</a:t>
            </a:r>
            <a:r>
              <a:rPr b="1" lang="ko" sz="1200">
                <a:solidFill>
                  <a:srgbClr val="FFFFFF"/>
                </a:solidFill>
                <a:latin typeface="HeadLineA"/>
                <a:ea typeface="HeadLineA"/>
                <a:cs typeface="HeadLineA"/>
                <a:sym typeface="HeadLineA"/>
              </a:rPr>
              <a:t>. </a:t>
            </a:r>
            <a:r>
              <a:rPr b="1" lang="ko" sz="1200">
                <a:solidFill>
                  <a:srgbClr val="FFFFFF"/>
                </a:solidFill>
                <a:latin typeface="HeadLineA"/>
                <a:ea typeface="HeadLineA"/>
                <a:cs typeface="HeadLineA"/>
                <a:sym typeface="HeadLineA"/>
              </a:rPr>
              <a:t>레스토랑을 </a:t>
            </a:r>
            <a:endParaRPr b="1" sz="1200">
              <a:solidFill>
                <a:srgbClr val="FFFFFF"/>
              </a:solidFill>
              <a:latin typeface="HeadLineA"/>
              <a:ea typeface="HeadLineA"/>
              <a:cs typeface="HeadLineA"/>
              <a:sym typeface="HeadLine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rgbClr val="FFFFFF"/>
                </a:solidFill>
                <a:latin typeface="HeadLineA"/>
                <a:ea typeface="HeadLineA"/>
                <a:cs typeface="HeadLineA"/>
                <a:sym typeface="HeadLineA"/>
              </a:rPr>
              <a:t>구독</a:t>
            </a:r>
            <a:endParaRPr b="1" sz="1200">
              <a:solidFill>
                <a:srgbClr val="FFFFFF"/>
              </a:solidFill>
              <a:latin typeface="HeadLineA"/>
              <a:ea typeface="HeadLineA"/>
              <a:cs typeface="HeadLineA"/>
              <a:sym typeface="HeadLineA"/>
            </a:endParaRPr>
          </a:p>
        </p:txBody>
      </p:sp>
      <p:sp>
        <p:nvSpPr>
          <p:cNvPr id="493" name="Google Shape;493;p53"/>
          <p:cNvSpPr/>
          <p:nvPr/>
        </p:nvSpPr>
        <p:spPr>
          <a:xfrm>
            <a:off x="6803638" y="2245038"/>
            <a:ext cx="1895184" cy="535194"/>
          </a:xfrm>
          <a:prstGeom prst="flowChartTerminator">
            <a:avLst/>
          </a:prstGeom>
          <a:solidFill>
            <a:srgbClr val="E06666"/>
          </a:solidFill>
          <a:ln cap="flat" cmpd="sng" w="3810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rgbClr val="FFFFFF"/>
                </a:solidFill>
                <a:latin typeface="HeadLineA"/>
                <a:ea typeface="HeadLineA"/>
                <a:cs typeface="HeadLineA"/>
                <a:sym typeface="HeadLineA"/>
              </a:rPr>
              <a:t>2</a:t>
            </a:r>
            <a:r>
              <a:rPr b="1" lang="ko" sz="1200">
                <a:solidFill>
                  <a:srgbClr val="FFFFFF"/>
                </a:solidFill>
                <a:latin typeface="HeadLineA"/>
                <a:ea typeface="HeadLineA"/>
                <a:cs typeface="HeadLineA"/>
                <a:sym typeface="HeadLineA"/>
              </a:rPr>
              <a:t>. 구독</a:t>
            </a:r>
            <a:r>
              <a:rPr b="1" lang="ko" sz="1200">
                <a:solidFill>
                  <a:srgbClr val="FFFFFF"/>
                </a:solidFill>
                <a:latin typeface="HeadLineA"/>
                <a:ea typeface="HeadLineA"/>
                <a:cs typeface="HeadLineA"/>
                <a:sym typeface="HeadLineA"/>
              </a:rPr>
              <a:t>한 레스토랑의 소식을 본다</a:t>
            </a:r>
            <a:r>
              <a:rPr b="1" lang="ko" sz="1200">
                <a:solidFill>
                  <a:srgbClr val="FFFFFF"/>
                </a:solidFill>
                <a:latin typeface="HeadLineA"/>
                <a:ea typeface="HeadLineA"/>
                <a:cs typeface="HeadLineA"/>
                <a:sym typeface="HeadLineA"/>
              </a:rPr>
              <a:t> </a:t>
            </a:r>
            <a:endParaRPr b="1" sz="1200">
              <a:solidFill>
                <a:srgbClr val="FFFFFF"/>
              </a:solidFill>
              <a:latin typeface="HeadLineA"/>
              <a:ea typeface="HeadLineA"/>
              <a:cs typeface="HeadLineA"/>
              <a:sym typeface="HeadLineA"/>
            </a:endParaRPr>
          </a:p>
        </p:txBody>
      </p:sp>
      <p:cxnSp>
        <p:nvCxnSpPr>
          <p:cNvPr id="494" name="Google Shape;494;p53"/>
          <p:cNvCxnSpPr/>
          <p:nvPr/>
        </p:nvCxnSpPr>
        <p:spPr>
          <a:xfrm>
            <a:off x="7751218" y="1673347"/>
            <a:ext cx="0" cy="342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95" name="Google Shape;495;p53"/>
          <p:cNvSpPr/>
          <p:nvPr/>
        </p:nvSpPr>
        <p:spPr>
          <a:xfrm>
            <a:off x="662150" y="1338227"/>
            <a:ext cx="2105100" cy="2451900"/>
          </a:xfrm>
          <a:prstGeom prst="roundRect">
            <a:avLst>
              <a:gd fmla="val 16667" name="adj"/>
            </a:avLst>
          </a:prstGeom>
          <a:solidFill>
            <a:srgbClr val="FAFAFA"/>
          </a:solidFill>
          <a:ln cap="flat" cmpd="sng" w="38100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/>
          </a:p>
        </p:txBody>
      </p:sp>
      <p:sp>
        <p:nvSpPr>
          <p:cNvPr id="496" name="Google Shape;496;p53"/>
          <p:cNvSpPr/>
          <p:nvPr/>
        </p:nvSpPr>
        <p:spPr>
          <a:xfrm>
            <a:off x="859402" y="1769369"/>
            <a:ext cx="1710720" cy="485784"/>
          </a:xfrm>
          <a:prstGeom prst="flowChartTerminator">
            <a:avLst/>
          </a:prstGeom>
          <a:solidFill>
            <a:srgbClr val="A4C2F4"/>
          </a:solidFill>
          <a:ln cap="flat" cmpd="sng" w="19050">
            <a:solidFill>
              <a:srgbClr val="6D9EE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rgbClr val="D61F26"/>
                </a:solidFill>
                <a:latin typeface="HeadLineA"/>
                <a:ea typeface="HeadLineA"/>
                <a:cs typeface="HeadLineA"/>
                <a:sym typeface="HeadLineA"/>
              </a:rPr>
              <a:t>신 메뉴</a:t>
            </a:r>
            <a:endParaRPr b="1" sz="1200">
              <a:solidFill>
                <a:srgbClr val="FFFFFF"/>
              </a:solidFill>
              <a:latin typeface="HeadLineA"/>
              <a:ea typeface="HeadLineA"/>
              <a:cs typeface="HeadLineA"/>
              <a:sym typeface="HeadLineA"/>
            </a:endParaRPr>
          </a:p>
        </p:txBody>
      </p:sp>
      <p:sp>
        <p:nvSpPr>
          <p:cNvPr id="497" name="Google Shape;497;p53"/>
          <p:cNvSpPr/>
          <p:nvPr/>
        </p:nvSpPr>
        <p:spPr>
          <a:xfrm>
            <a:off x="1019275" y="1154285"/>
            <a:ext cx="1368000" cy="535200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/>
          </a:p>
        </p:txBody>
      </p:sp>
      <p:sp>
        <p:nvSpPr>
          <p:cNvPr id="498" name="Google Shape;498;p53"/>
          <p:cNvSpPr/>
          <p:nvPr/>
        </p:nvSpPr>
        <p:spPr>
          <a:xfrm>
            <a:off x="767171" y="957000"/>
            <a:ext cx="1895184" cy="664794"/>
          </a:xfrm>
          <a:prstGeom prst="flowChartTerminator">
            <a:avLst/>
          </a:prstGeom>
          <a:solidFill>
            <a:srgbClr val="6D9EEB"/>
          </a:solidFill>
          <a:ln cap="flat" cmpd="sng" w="38100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chemeClr val="lt1"/>
                </a:solidFill>
                <a:latin typeface="HeadLineA"/>
                <a:ea typeface="HeadLineA"/>
                <a:cs typeface="HeadLineA"/>
                <a:sym typeface="HeadLineA"/>
              </a:rPr>
              <a:t>1. 게시물 작성 / 수정</a:t>
            </a:r>
            <a:endParaRPr b="1" sz="1200">
              <a:solidFill>
                <a:srgbClr val="FFFFFF"/>
              </a:solidFill>
              <a:latin typeface="HeadLineA"/>
              <a:ea typeface="HeadLineA"/>
              <a:cs typeface="HeadLineA"/>
              <a:sym typeface="HeadLineA"/>
            </a:endParaRPr>
          </a:p>
        </p:txBody>
      </p:sp>
      <p:sp>
        <p:nvSpPr>
          <p:cNvPr id="499" name="Google Shape;499;p53"/>
          <p:cNvSpPr/>
          <p:nvPr/>
        </p:nvSpPr>
        <p:spPr>
          <a:xfrm>
            <a:off x="847937" y="2402732"/>
            <a:ext cx="1710720" cy="485784"/>
          </a:xfrm>
          <a:prstGeom prst="flowChartTerminator">
            <a:avLst/>
          </a:prstGeom>
          <a:solidFill>
            <a:srgbClr val="A4C2F4"/>
          </a:solidFill>
          <a:ln cap="flat" cmpd="sng" w="19050">
            <a:solidFill>
              <a:srgbClr val="6D9EE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rgbClr val="D61F26"/>
                </a:solidFill>
                <a:latin typeface="HeadLineA"/>
                <a:ea typeface="HeadLineA"/>
                <a:cs typeface="HeadLineA"/>
                <a:sym typeface="HeadLineA"/>
              </a:rPr>
              <a:t>메뉴 / 레스토랑 변경사항</a:t>
            </a:r>
            <a:endParaRPr b="1" sz="1200">
              <a:solidFill>
                <a:srgbClr val="FFFFFF"/>
              </a:solidFill>
              <a:latin typeface="HeadLineA"/>
              <a:ea typeface="HeadLineA"/>
              <a:cs typeface="HeadLineA"/>
              <a:sym typeface="HeadLineA"/>
            </a:endParaRPr>
          </a:p>
        </p:txBody>
      </p:sp>
      <p:sp>
        <p:nvSpPr>
          <p:cNvPr id="500" name="Google Shape;500;p53"/>
          <p:cNvSpPr/>
          <p:nvPr/>
        </p:nvSpPr>
        <p:spPr>
          <a:xfrm>
            <a:off x="859412" y="3007107"/>
            <a:ext cx="1710720" cy="485784"/>
          </a:xfrm>
          <a:prstGeom prst="flowChartTerminator">
            <a:avLst/>
          </a:prstGeom>
          <a:solidFill>
            <a:srgbClr val="A4C2F4"/>
          </a:solidFill>
          <a:ln cap="flat" cmpd="sng" w="19050">
            <a:solidFill>
              <a:srgbClr val="6D9EE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rgbClr val="D61F26"/>
                </a:solidFill>
                <a:latin typeface="HeadLineA"/>
                <a:ea typeface="HeadLineA"/>
                <a:cs typeface="HeadLineA"/>
                <a:sym typeface="HeadLineA"/>
              </a:rPr>
              <a:t>이벤트</a:t>
            </a:r>
            <a:endParaRPr b="1" sz="1200">
              <a:solidFill>
                <a:srgbClr val="FFFFFF"/>
              </a:solidFill>
              <a:latin typeface="HeadLineA"/>
              <a:ea typeface="HeadLineA"/>
              <a:cs typeface="HeadLineA"/>
              <a:sym typeface="HeadLineA"/>
            </a:endParaRPr>
          </a:p>
        </p:txBody>
      </p:sp>
      <p:cxnSp>
        <p:nvCxnSpPr>
          <p:cNvPr id="501" name="Google Shape;501;p53"/>
          <p:cNvCxnSpPr>
            <a:stCxn id="495" idx="3"/>
          </p:cNvCxnSpPr>
          <p:nvPr/>
        </p:nvCxnSpPr>
        <p:spPr>
          <a:xfrm>
            <a:off x="2767250" y="2564177"/>
            <a:ext cx="979800" cy="5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02" name="Google Shape;502;p53"/>
          <p:cNvCxnSpPr>
            <a:stCxn id="493" idx="1"/>
          </p:cNvCxnSpPr>
          <p:nvPr/>
        </p:nvCxnSpPr>
        <p:spPr>
          <a:xfrm rot="10800000">
            <a:off x="6036238" y="2512635"/>
            <a:ext cx="7674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503" name="Google Shape;503;p53"/>
          <p:cNvPicPr preferRelativeResize="0"/>
          <p:nvPr/>
        </p:nvPicPr>
        <p:blipFill rotWithShape="1">
          <a:blip r:embed="rId3">
            <a:alphaModFix/>
          </a:blip>
          <a:srcRect b="0" l="43842" r="0" t="0"/>
          <a:stretch/>
        </p:blipFill>
        <p:spPr>
          <a:xfrm>
            <a:off x="3944062" y="652949"/>
            <a:ext cx="1895176" cy="3380657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504" name="Google Shape;504;p53"/>
          <p:cNvSpPr txBox="1"/>
          <p:nvPr/>
        </p:nvSpPr>
        <p:spPr>
          <a:xfrm>
            <a:off x="4187100" y="4033600"/>
            <a:ext cx="1409100" cy="38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HeadLineA"/>
                <a:ea typeface="HeadLineA"/>
                <a:cs typeface="HeadLineA"/>
                <a:sym typeface="HeadLineA"/>
              </a:rPr>
              <a:t>요기요 타임라인</a:t>
            </a:r>
            <a:endParaRPr b="1">
              <a:latin typeface="HeadLineA"/>
              <a:ea typeface="HeadLineA"/>
              <a:cs typeface="HeadLineA"/>
              <a:sym typeface="HeadLineA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AFAFA"/>
        </a:solidFill>
      </p:bgPr>
    </p:bg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54"/>
          <p:cNvSpPr txBox="1"/>
          <p:nvPr/>
        </p:nvSpPr>
        <p:spPr>
          <a:xfrm>
            <a:off x="2835925" y="2019000"/>
            <a:ext cx="3893100" cy="11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6500">
                <a:latin typeface="HeadLineA"/>
                <a:ea typeface="HeadLineA"/>
                <a:cs typeface="HeadLineA"/>
                <a:sym typeface="HeadLineA"/>
              </a:rPr>
              <a:t>ADVANTAGE?</a:t>
            </a:r>
            <a:endParaRPr b="1" sz="6500">
              <a:latin typeface="HeadLineA"/>
              <a:ea typeface="HeadLineA"/>
              <a:cs typeface="HeadLineA"/>
              <a:sym typeface="HeadLineA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AFAFA"/>
        </a:solidFill>
      </p:bgPr>
    </p:bg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4" name="Google Shape;514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3475" y="2042350"/>
            <a:ext cx="1227226" cy="1227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15" name="Google Shape;515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54625" y="1778825"/>
            <a:ext cx="1613894" cy="15847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16" name="Google Shape;516;p55"/>
          <p:cNvCxnSpPr/>
          <p:nvPr/>
        </p:nvCxnSpPr>
        <p:spPr>
          <a:xfrm>
            <a:off x="4610425" y="1400175"/>
            <a:ext cx="0" cy="3189900"/>
          </a:xfrm>
          <a:prstGeom prst="straightConnector1">
            <a:avLst/>
          </a:prstGeom>
          <a:noFill/>
          <a:ln cap="flat" cmpd="sng" w="38100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7" name="Google Shape;517;p55"/>
          <p:cNvSpPr txBox="1"/>
          <p:nvPr/>
        </p:nvSpPr>
        <p:spPr>
          <a:xfrm>
            <a:off x="797250" y="4032100"/>
            <a:ext cx="3924000" cy="4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518" name="Google Shape;518;p55"/>
          <p:cNvSpPr txBox="1"/>
          <p:nvPr/>
        </p:nvSpPr>
        <p:spPr>
          <a:xfrm>
            <a:off x="451300" y="4216050"/>
            <a:ext cx="3924000" cy="4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D61F26"/>
                </a:solidFill>
                <a:latin typeface="HeadLineA"/>
                <a:ea typeface="HeadLineA"/>
                <a:cs typeface="HeadLineA"/>
                <a:sym typeface="HeadLineA"/>
              </a:rPr>
              <a:t>구</a:t>
            </a:r>
            <a:r>
              <a:rPr lang="ko" sz="1800">
                <a:solidFill>
                  <a:srgbClr val="D61F26"/>
                </a:solidFill>
                <a:latin typeface="HeadLineA"/>
                <a:ea typeface="HeadLineA"/>
                <a:cs typeface="HeadLineA"/>
                <a:sym typeface="HeadLineA"/>
              </a:rPr>
              <a:t>독 레스토랑</a:t>
            </a:r>
            <a:r>
              <a:rPr lang="ko" sz="1800">
                <a:latin typeface="HeadLineA"/>
                <a:ea typeface="HeadLineA"/>
                <a:cs typeface="HeadLineA"/>
                <a:sym typeface="HeadLineA"/>
              </a:rPr>
              <a:t>에 대한 </a:t>
            </a:r>
            <a:r>
              <a:rPr lang="ko" sz="1800">
                <a:solidFill>
                  <a:srgbClr val="D61F26"/>
                </a:solidFill>
                <a:latin typeface="HeadLineA"/>
                <a:ea typeface="HeadLineA"/>
                <a:cs typeface="HeadLineA"/>
                <a:sym typeface="HeadLineA"/>
              </a:rPr>
              <a:t>소식</a:t>
            </a:r>
            <a:r>
              <a:rPr lang="ko" sz="1800">
                <a:latin typeface="HeadLineA"/>
                <a:ea typeface="HeadLineA"/>
                <a:cs typeface="HeadLineA"/>
                <a:sym typeface="HeadLineA"/>
              </a:rPr>
              <a:t>을 </a:t>
            </a:r>
            <a:endParaRPr sz="1800">
              <a:latin typeface="HeadLineA"/>
              <a:ea typeface="HeadLineA"/>
              <a:cs typeface="HeadLineA"/>
              <a:sym typeface="HeadLine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latin typeface="HeadLineA"/>
                <a:ea typeface="HeadLineA"/>
                <a:cs typeface="HeadLineA"/>
                <a:sym typeface="HeadLineA"/>
              </a:rPr>
              <a:t>모아서 볼 수 있다.</a:t>
            </a:r>
            <a:endParaRPr sz="1800">
              <a:latin typeface="HeadLineA"/>
              <a:ea typeface="HeadLineA"/>
              <a:cs typeface="HeadLineA"/>
              <a:sym typeface="HeadLineA"/>
            </a:endParaRPr>
          </a:p>
        </p:txBody>
      </p:sp>
      <p:sp>
        <p:nvSpPr>
          <p:cNvPr id="519" name="Google Shape;519;p55"/>
          <p:cNvSpPr txBox="1"/>
          <p:nvPr/>
        </p:nvSpPr>
        <p:spPr>
          <a:xfrm>
            <a:off x="4816650" y="4216050"/>
            <a:ext cx="4298700" cy="60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D61F26"/>
                </a:solidFill>
                <a:latin typeface="HeadLineA"/>
                <a:ea typeface="HeadLineA"/>
                <a:cs typeface="HeadLineA"/>
                <a:sym typeface="HeadLineA"/>
              </a:rPr>
              <a:t>댓글, 좋아요 기능</a:t>
            </a:r>
            <a:r>
              <a:rPr lang="ko" sz="1800">
                <a:latin typeface="HeadLineA"/>
                <a:ea typeface="HeadLineA"/>
                <a:cs typeface="HeadLineA"/>
                <a:sym typeface="HeadLineA"/>
              </a:rPr>
              <a:t>을 통해서, </a:t>
            </a:r>
            <a:endParaRPr sz="1800">
              <a:latin typeface="HeadLineA"/>
              <a:ea typeface="HeadLineA"/>
              <a:cs typeface="HeadLineA"/>
              <a:sym typeface="HeadLine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latin typeface="HeadLineA"/>
                <a:ea typeface="HeadLineA"/>
                <a:cs typeface="HeadLineA"/>
                <a:sym typeface="HeadLineA"/>
              </a:rPr>
              <a:t>레스토랑 / 메뉴 의 </a:t>
            </a:r>
            <a:r>
              <a:rPr lang="ko" sz="1800">
                <a:solidFill>
                  <a:srgbClr val="D61F26"/>
                </a:solidFill>
                <a:latin typeface="HeadLineA"/>
                <a:ea typeface="HeadLineA"/>
                <a:cs typeface="HeadLineA"/>
                <a:sym typeface="HeadLineA"/>
              </a:rPr>
              <a:t>전반적인 분위기 파악</a:t>
            </a:r>
            <a:endParaRPr sz="1800">
              <a:solidFill>
                <a:srgbClr val="D61F26"/>
              </a:solidFill>
              <a:latin typeface="HeadLineA"/>
              <a:ea typeface="HeadLineA"/>
              <a:cs typeface="HeadLineA"/>
              <a:sym typeface="HeadLineA"/>
            </a:endParaRPr>
          </a:p>
        </p:txBody>
      </p:sp>
      <p:sp>
        <p:nvSpPr>
          <p:cNvPr id="520" name="Google Shape;520;p55"/>
          <p:cNvSpPr/>
          <p:nvPr/>
        </p:nvSpPr>
        <p:spPr>
          <a:xfrm>
            <a:off x="693059" y="1133862"/>
            <a:ext cx="1533900" cy="1786800"/>
          </a:xfrm>
          <a:prstGeom prst="roundRect">
            <a:avLst>
              <a:gd fmla="val 16667" name="adj"/>
            </a:avLst>
          </a:prstGeom>
          <a:solidFill>
            <a:srgbClr val="FAFAFA"/>
          </a:solidFill>
          <a:ln cap="flat" cmpd="sng" w="3810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/>
          </a:p>
        </p:txBody>
      </p:sp>
      <p:sp>
        <p:nvSpPr>
          <p:cNvPr id="521" name="Google Shape;521;p55"/>
          <p:cNvSpPr/>
          <p:nvPr/>
        </p:nvSpPr>
        <p:spPr>
          <a:xfrm>
            <a:off x="769588" y="856061"/>
            <a:ext cx="1380996" cy="484434"/>
          </a:xfrm>
          <a:prstGeom prst="flowChartTerminator">
            <a:avLst/>
          </a:prstGeom>
          <a:solidFill>
            <a:srgbClr val="93C47D"/>
          </a:solidFill>
          <a:ln cap="flat" cmpd="sng" w="3810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chemeClr val="lt1"/>
                </a:solidFill>
              </a:rPr>
              <a:t>구독 레스토랑1</a:t>
            </a:r>
            <a:endParaRPr b="1" sz="1200">
              <a:solidFill>
                <a:srgbClr val="FFFFFF"/>
              </a:solidFill>
            </a:endParaRPr>
          </a:p>
        </p:txBody>
      </p:sp>
      <p:pic>
        <p:nvPicPr>
          <p:cNvPr id="522" name="Google Shape;522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85706" y="1444241"/>
            <a:ext cx="487918" cy="487932"/>
          </a:xfrm>
          <a:prstGeom prst="rect">
            <a:avLst/>
          </a:prstGeom>
          <a:noFill/>
          <a:ln>
            <a:noFill/>
          </a:ln>
        </p:spPr>
      </p:pic>
      <p:pic>
        <p:nvPicPr>
          <p:cNvPr id="523" name="Google Shape;523;p5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74612" y="2148538"/>
            <a:ext cx="487918" cy="487931"/>
          </a:xfrm>
          <a:prstGeom prst="rect">
            <a:avLst/>
          </a:prstGeom>
          <a:noFill/>
          <a:ln>
            <a:noFill/>
          </a:ln>
        </p:spPr>
      </p:pic>
      <p:sp>
        <p:nvSpPr>
          <p:cNvPr id="524" name="Google Shape;524;p55"/>
          <p:cNvSpPr/>
          <p:nvPr/>
        </p:nvSpPr>
        <p:spPr>
          <a:xfrm>
            <a:off x="887339" y="1441182"/>
            <a:ext cx="498900" cy="4941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5" name="Google Shape;525;p55"/>
          <p:cNvSpPr/>
          <p:nvPr/>
        </p:nvSpPr>
        <p:spPr>
          <a:xfrm>
            <a:off x="981866" y="1546651"/>
            <a:ext cx="309600" cy="283200"/>
          </a:xfrm>
          <a:prstGeom prst="mathPlus">
            <a:avLst>
              <a:gd fmla="val 23520" name="adj1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6" name="Google Shape;526;p55"/>
          <p:cNvSpPr txBox="1"/>
          <p:nvPr/>
        </p:nvSpPr>
        <p:spPr>
          <a:xfrm>
            <a:off x="887340" y="1892418"/>
            <a:ext cx="498900" cy="19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latin typeface="HeadLineA"/>
                <a:ea typeface="HeadLineA"/>
                <a:cs typeface="HeadLineA"/>
                <a:sym typeface="HeadLineA"/>
              </a:rPr>
              <a:t>신 메뉴</a:t>
            </a:r>
            <a:endParaRPr sz="700">
              <a:latin typeface="HeadLineA"/>
              <a:ea typeface="HeadLineA"/>
              <a:cs typeface="HeadLineA"/>
              <a:sym typeface="HeadLineA"/>
            </a:endParaRPr>
          </a:p>
        </p:txBody>
      </p:sp>
      <p:sp>
        <p:nvSpPr>
          <p:cNvPr id="527" name="Google Shape;527;p55"/>
          <p:cNvSpPr txBox="1"/>
          <p:nvPr/>
        </p:nvSpPr>
        <p:spPr>
          <a:xfrm>
            <a:off x="1519942" y="1892428"/>
            <a:ext cx="498900" cy="19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latin typeface="HeadLineA"/>
                <a:ea typeface="HeadLineA"/>
                <a:cs typeface="HeadLineA"/>
                <a:sym typeface="HeadLineA"/>
              </a:rPr>
              <a:t>이벤트</a:t>
            </a:r>
            <a:endParaRPr sz="700">
              <a:latin typeface="HeadLineA"/>
              <a:ea typeface="HeadLineA"/>
              <a:cs typeface="HeadLineA"/>
              <a:sym typeface="HeadLineA"/>
            </a:endParaRPr>
          </a:p>
        </p:txBody>
      </p:sp>
      <p:sp>
        <p:nvSpPr>
          <p:cNvPr id="528" name="Google Shape;528;p55"/>
          <p:cNvSpPr txBox="1"/>
          <p:nvPr/>
        </p:nvSpPr>
        <p:spPr>
          <a:xfrm>
            <a:off x="1169147" y="2625755"/>
            <a:ext cx="543000" cy="19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latin typeface="HeadLineA"/>
                <a:ea typeface="HeadLineA"/>
                <a:cs typeface="HeadLineA"/>
                <a:sym typeface="HeadLineA"/>
              </a:rPr>
              <a:t>공지사항</a:t>
            </a:r>
            <a:endParaRPr sz="700">
              <a:latin typeface="HeadLineA"/>
              <a:ea typeface="HeadLineA"/>
              <a:cs typeface="HeadLineA"/>
              <a:sym typeface="HeadLineA"/>
            </a:endParaRPr>
          </a:p>
        </p:txBody>
      </p:sp>
      <p:sp>
        <p:nvSpPr>
          <p:cNvPr id="529" name="Google Shape;529;p55"/>
          <p:cNvSpPr/>
          <p:nvPr/>
        </p:nvSpPr>
        <p:spPr>
          <a:xfrm>
            <a:off x="1386209" y="1504262"/>
            <a:ext cx="1533900" cy="1786800"/>
          </a:xfrm>
          <a:prstGeom prst="roundRect">
            <a:avLst>
              <a:gd fmla="val 16667" name="adj"/>
            </a:avLst>
          </a:prstGeom>
          <a:solidFill>
            <a:srgbClr val="FAFAFA"/>
          </a:solidFill>
          <a:ln cap="flat" cmpd="sng" w="3810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/>
          </a:p>
        </p:txBody>
      </p:sp>
      <p:sp>
        <p:nvSpPr>
          <p:cNvPr id="530" name="Google Shape;530;p55"/>
          <p:cNvSpPr/>
          <p:nvPr/>
        </p:nvSpPr>
        <p:spPr>
          <a:xfrm>
            <a:off x="1462738" y="1226461"/>
            <a:ext cx="1380996" cy="484434"/>
          </a:xfrm>
          <a:prstGeom prst="flowChartTerminator">
            <a:avLst/>
          </a:prstGeom>
          <a:solidFill>
            <a:srgbClr val="93C47D"/>
          </a:solidFill>
          <a:ln cap="flat" cmpd="sng" w="3810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chemeClr val="lt1"/>
                </a:solidFill>
              </a:rPr>
              <a:t>구독 레스토랑2</a:t>
            </a:r>
            <a:endParaRPr b="1" sz="1200">
              <a:solidFill>
                <a:srgbClr val="FFFFFF"/>
              </a:solidFill>
            </a:endParaRPr>
          </a:p>
        </p:txBody>
      </p:sp>
      <p:pic>
        <p:nvPicPr>
          <p:cNvPr id="531" name="Google Shape;531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78856" y="1814641"/>
            <a:ext cx="487918" cy="487932"/>
          </a:xfrm>
          <a:prstGeom prst="rect">
            <a:avLst/>
          </a:prstGeom>
          <a:noFill/>
          <a:ln>
            <a:noFill/>
          </a:ln>
        </p:spPr>
      </p:pic>
      <p:pic>
        <p:nvPicPr>
          <p:cNvPr id="532" name="Google Shape;532;p5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67762" y="2518938"/>
            <a:ext cx="487918" cy="487931"/>
          </a:xfrm>
          <a:prstGeom prst="rect">
            <a:avLst/>
          </a:prstGeom>
          <a:noFill/>
          <a:ln>
            <a:noFill/>
          </a:ln>
        </p:spPr>
      </p:pic>
      <p:sp>
        <p:nvSpPr>
          <p:cNvPr id="533" name="Google Shape;533;p55"/>
          <p:cNvSpPr/>
          <p:nvPr/>
        </p:nvSpPr>
        <p:spPr>
          <a:xfrm>
            <a:off x="1580489" y="1811582"/>
            <a:ext cx="498900" cy="4941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p55"/>
          <p:cNvSpPr/>
          <p:nvPr/>
        </p:nvSpPr>
        <p:spPr>
          <a:xfrm>
            <a:off x="1675016" y="1917051"/>
            <a:ext cx="309600" cy="283200"/>
          </a:xfrm>
          <a:prstGeom prst="mathPlus">
            <a:avLst>
              <a:gd fmla="val 23520" name="adj1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5" name="Google Shape;535;p55"/>
          <p:cNvSpPr txBox="1"/>
          <p:nvPr/>
        </p:nvSpPr>
        <p:spPr>
          <a:xfrm>
            <a:off x="1580490" y="2262818"/>
            <a:ext cx="498900" cy="19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latin typeface="HeadLineA"/>
                <a:ea typeface="HeadLineA"/>
                <a:cs typeface="HeadLineA"/>
                <a:sym typeface="HeadLineA"/>
              </a:rPr>
              <a:t>신 메뉴</a:t>
            </a:r>
            <a:endParaRPr sz="700">
              <a:latin typeface="HeadLineA"/>
              <a:ea typeface="HeadLineA"/>
              <a:cs typeface="HeadLineA"/>
              <a:sym typeface="HeadLineA"/>
            </a:endParaRPr>
          </a:p>
        </p:txBody>
      </p:sp>
      <p:sp>
        <p:nvSpPr>
          <p:cNvPr id="536" name="Google Shape;536;p55"/>
          <p:cNvSpPr txBox="1"/>
          <p:nvPr/>
        </p:nvSpPr>
        <p:spPr>
          <a:xfrm>
            <a:off x="2213092" y="2262828"/>
            <a:ext cx="498900" cy="19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latin typeface="HeadLineA"/>
                <a:ea typeface="HeadLineA"/>
                <a:cs typeface="HeadLineA"/>
                <a:sym typeface="HeadLineA"/>
              </a:rPr>
              <a:t>이벤트</a:t>
            </a:r>
            <a:endParaRPr sz="700">
              <a:latin typeface="HeadLineA"/>
              <a:ea typeface="HeadLineA"/>
              <a:cs typeface="HeadLineA"/>
              <a:sym typeface="HeadLineA"/>
            </a:endParaRPr>
          </a:p>
        </p:txBody>
      </p:sp>
      <p:sp>
        <p:nvSpPr>
          <p:cNvPr id="537" name="Google Shape;537;p55"/>
          <p:cNvSpPr txBox="1"/>
          <p:nvPr/>
        </p:nvSpPr>
        <p:spPr>
          <a:xfrm>
            <a:off x="1862297" y="2996155"/>
            <a:ext cx="543000" cy="19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latin typeface="HeadLineA"/>
                <a:ea typeface="HeadLineA"/>
                <a:cs typeface="HeadLineA"/>
                <a:sym typeface="HeadLineA"/>
              </a:rPr>
              <a:t>공지사항</a:t>
            </a:r>
            <a:endParaRPr sz="700">
              <a:latin typeface="HeadLineA"/>
              <a:ea typeface="HeadLineA"/>
              <a:cs typeface="HeadLineA"/>
              <a:sym typeface="HeadLineA"/>
            </a:endParaRPr>
          </a:p>
        </p:txBody>
      </p:sp>
      <p:sp>
        <p:nvSpPr>
          <p:cNvPr id="538" name="Google Shape;538;p55"/>
          <p:cNvSpPr/>
          <p:nvPr/>
        </p:nvSpPr>
        <p:spPr>
          <a:xfrm>
            <a:off x="2115859" y="1824462"/>
            <a:ext cx="1533900" cy="1786800"/>
          </a:xfrm>
          <a:prstGeom prst="roundRect">
            <a:avLst>
              <a:gd fmla="val 16667" name="adj"/>
            </a:avLst>
          </a:prstGeom>
          <a:solidFill>
            <a:srgbClr val="FAFAFA"/>
          </a:solidFill>
          <a:ln cap="flat" cmpd="sng" w="3810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/>
          </a:p>
        </p:txBody>
      </p:sp>
      <p:sp>
        <p:nvSpPr>
          <p:cNvPr id="539" name="Google Shape;539;p55"/>
          <p:cNvSpPr/>
          <p:nvPr/>
        </p:nvSpPr>
        <p:spPr>
          <a:xfrm>
            <a:off x="2192388" y="1546661"/>
            <a:ext cx="1380996" cy="484434"/>
          </a:xfrm>
          <a:prstGeom prst="flowChartTerminator">
            <a:avLst/>
          </a:prstGeom>
          <a:solidFill>
            <a:srgbClr val="93C47D"/>
          </a:solidFill>
          <a:ln cap="flat" cmpd="sng" w="3810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chemeClr val="lt1"/>
                </a:solidFill>
              </a:rPr>
              <a:t>구독 레스토랑3</a:t>
            </a:r>
            <a:endParaRPr b="1" sz="1200">
              <a:solidFill>
                <a:srgbClr val="FFFFFF"/>
              </a:solidFill>
            </a:endParaRPr>
          </a:p>
        </p:txBody>
      </p:sp>
      <p:pic>
        <p:nvPicPr>
          <p:cNvPr id="540" name="Google Shape;540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08506" y="2134841"/>
            <a:ext cx="487918" cy="487932"/>
          </a:xfrm>
          <a:prstGeom prst="rect">
            <a:avLst/>
          </a:prstGeom>
          <a:noFill/>
          <a:ln>
            <a:noFill/>
          </a:ln>
        </p:spPr>
      </p:pic>
      <p:pic>
        <p:nvPicPr>
          <p:cNvPr id="541" name="Google Shape;541;p5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97412" y="2839138"/>
            <a:ext cx="487918" cy="487931"/>
          </a:xfrm>
          <a:prstGeom prst="rect">
            <a:avLst/>
          </a:prstGeom>
          <a:noFill/>
          <a:ln>
            <a:noFill/>
          </a:ln>
        </p:spPr>
      </p:pic>
      <p:sp>
        <p:nvSpPr>
          <p:cNvPr id="542" name="Google Shape;542;p55"/>
          <p:cNvSpPr/>
          <p:nvPr/>
        </p:nvSpPr>
        <p:spPr>
          <a:xfrm>
            <a:off x="2310139" y="2131782"/>
            <a:ext cx="498900" cy="4941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p55"/>
          <p:cNvSpPr/>
          <p:nvPr/>
        </p:nvSpPr>
        <p:spPr>
          <a:xfrm>
            <a:off x="2404666" y="2237251"/>
            <a:ext cx="309600" cy="283200"/>
          </a:xfrm>
          <a:prstGeom prst="mathPlus">
            <a:avLst>
              <a:gd fmla="val 23520" name="adj1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4" name="Google Shape;544;p55"/>
          <p:cNvSpPr txBox="1"/>
          <p:nvPr/>
        </p:nvSpPr>
        <p:spPr>
          <a:xfrm>
            <a:off x="2310140" y="2583018"/>
            <a:ext cx="498900" cy="19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latin typeface="HeadLineA"/>
                <a:ea typeface="HeadLineA"/>
                <a:cs typeface="HeadLineA"/>
                <a:sym typeface="HeadLineA"/>
              </a:rPr>
              <a:t>신 메뉴</a:t>
            </a:r>
            <a:endParaRPr sz="700">
              <a:latin typeface="HeadLineA"/>
              <a:ea typeface="HeadLineA"/>
              <a:cs typeface="HeadLineA"/>
              <a:sym typeface="HeadLineA"/>
            </a:endParaRPr>
          </a:p>
        </p:txBody>
      </p:sp>
      <p:sp>
        <p:nvSpPr>
          <p:cNvPr id="545" name="Google Shape;545;p55"/>
          <p:cNvSpPr txBox="1"/>
          <p:nvPr/>
        </p:nvSpPr>
        <p:spPr>
          <a:xfrm>
            <a:off x="2942742" y="2583028"/>
            <a:ext cx="498900" cy="19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latin typeface="HeadLineA"/>
                <a:ea typeface="HeadLineA"/>
                <a:cs typeface="HeadLineA"/>
                <a:sym typeface="HeadLineA"/>
              </a:rPr>
              <a:t>이벤트</a:t>
            </a:r>
            <a:endParaRPr sz="700">
              <a:latin typeface="HeadLineA"/>
              <a:ea typeface="HeadLineA"/>
              <a:cs typeface="HeadLineA"/>
              <a:sym typeface="HeadLineA"/>
            </a:endParaRPr>
          </a:p>
        </p:txBody>
      </p:sp>
      <p:sp>
        <p:nvSpPr>
          <p:cNvPr id="546" name="Google Shape;546;p55"/>
          <p:cNvSpPr txBox="1"/>
          <p:nvPr/>
        </p:nvSpPr>
        <p:spPr>
          <a:xfrm>
            <a:off x="2591947" y="3316355"/>
            <a:ext cx="543000" cy="19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latin typeface="HeadLineA"/>
                <a:ea typeface="HeadLineA"/>
                <a:cs typeface="HeadLineA"/>
                <a:sym typeface="HeadLineA"/>
              </a:rPr>
              <a:t>공지사항</a:t>
            </a:r>
            <a:endParaRPr sz="700">
              <a:latin typeface="HeadLineA"/>
              <a:ea typeface="HeadLineA"/>
              <a:cs typeface="HeadLineA"/>
              <a:sym typeface="HeadLineA"/>
            </a:endParaRPr>
          </a:p>
        </p:txBody>
      </p:sp>
      <p:sp>
        <p:nvSpPr>
          <p:cNvPr id="547" name="Google Shape;547;p55"/>
          <p:cNvSpPr txBox="1"/>
          <p:nvPr/>
        </p:nvSpPr>
        <p:spPr>
          <a:xfrm>
            <a:off x="3607500" y="384275"/>
            <a:ext cx="2092500" cy="5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latin typeface="HeadLineA"/>
                <a:ea typeface="HeadLineA"/>
                <a:cs typeface="HeadLineA"/>
                <a:sym typeface="HeadLineA"/>
              </a:rPr>
              <a:t>주문자</a:t>
            </a:r>
            <a:r>
              <a:rPr lang="ko" sz="2400">
                <a:latin typeface="HeadLineA"/>
                <a:ea typeface="HeadLineA"/>
                <a:cs typeface="HeadLineA"/>
                <a:sym typeface="HeadLineA"/>
              </a:rPr>
              <a:t>의 관점</a:t>
            </a:r>
            <a:endParaRPr sz="2400">
              <a:latin typeface="HeadLineA"/>
              <a:ea typeface="HeadLineA"/>
              <a:cs typeface="HeadLineA"/>
              <a:sym typeface="HeadLineA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AFAFA"/>
        </a:solidFill>
      </p:bgPr>
    </p:bg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52" name="Google Shape;552;p56"/>
          <p:cNvCxnSpPr/>
          <p:nvPr/>
        </p:nvCxnSpPr>
        <p:spPr>
          <a:xfrm>
            <a:off x="4610425" y="1552575"/>
            <a:ext cx="0" cy="3189900"/>
          </a:xfrm>
          <a:prstGeom prst="straightConnector1">
            <a:avLst/>
          </a:prstGeom>
          <a:noFill/>
          <a:ln cap="flat" cmpd="sng" w="38100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553" name="Google Shape;553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2800" y="1113750"/>
            <a:ext cx="1789350" cy="178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4" name="Google Shape;554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80038" y="768750"/>
            <a:ext cx="2573075" cy="2134350"/>
          </a:xfrm>
          <a:prstGeom prst="rect">
            <a:avLst/>
          </a:prstGeom>
          <a:noFill/>
          <a:ln>
            <a:noFill/>
          </a:ln>
        </p:spPr>
      </p:pic>
      <p:sp>
        <p:nvSpPr>
          <p:cNvPr id="555" name="Google Shape;555;p56"/>
          <p:cNvSpPr txBox="1"/>
          <p:nvPr/>
        </p:nvSpPr>
        <p:spPr>
          <a:xfrm>
            <a:off x="1323975" y="3666475"/>
            <a:ext cx="1947000" cy="8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solidFill>
                  <a:srgbClr val="D61F26"/>
                </a:solidFill>
                <a:latin typeface="HeadLineA"/>
                <a:ea typeface="HeadLineA"/>
                <a:cs typeface="HeadLineA"/>
                <a:sym typeface="HeadLineA"/>
              </a:rPr>
              <a:t>홍</a:t>
            </a:r>
            <a:r>
              <a:rPr lang="ko" sz="2400">
                <a:solidFill>
                  <a:srgbClr val="D61F26"/>
                </a:solidFill>
                <a:latin typeface="HeadLineA"/>
                <a:ea typeface="HeadLineA"/>
                <a:cs typeface="HeadLineA"/>
                <a:sym typeface="HeadLineA"/>
              </a:rPr>
              <a:t>보</a:t>
            </a:r>
            <a:r>
              <a:rPr lang="ko" sz="2400">
                <a:latin typeface="HeadLineA"/>
                <a:ea typeface="HeadLineA"/>
                <a:cs typeface="HeadLineA"/>
                <a:sym typeface="HeadLineA"/>
              </a:rPr>
              <a:t> 효과</a:t>
            </a:r>
            <a:endParaRPr sz="2400">
              <a:latin typeface="HeadLineA"/>
              <a:ea typeface="HeadLineA"/>
              <a:cs typeface="HeadLineA"/>
              <a:sym typeface="HeadLine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latin typeface="HeadLineA"/>
                <a:ea typeface="HeadLineA"/>
                <a:cs typeface="HeadLineA"/>
                <a:sym typeface="HeadLineA"/>
              </a:rPr>
              <a:t>: 신메뉴, 이벤트</a:t>
            </a:r>
            <a:endParaRPr sz="1800">
              <a:latin typeface="HeadLineA"/>
              <a:ea typeface="HeadLineA"/>
              <a:cs typeface="HeadLineA"/>
              <a:sym typeface="HeadLineA"/>
            </a:endParaRPr>
          </a:p>
        </p:txBody>
      </p:sp>
      <p:sp>
        <p:nvSpPr>
          <p:cNvPr id="556" name="Google Shape;556;p56"/>
          <p:cNvSpPr txBox="1"/>
          <p:nvPr/>
        </p:nvSpPr>
        <p:spPr>
          <a:xfrm>
            <a:off x="5332725" y="3736450"/>
            <a:ext cx="34677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solidFill>
                  <a:srgbClr val="D61F26"/>
                </a:solidFill>
                <a:latin typeface="HeadLineA"/>
                <a:ea typeface="HeadLineA"/>
                <a:cs typeface="HeadLineA"/>
                <a:sym typeface="HeadLineA"/>
              </a:rPr>
              <a:t>단골 고객 유치</a:t>
            </a:r>
            <a:r>
              <a:rPr lang="ko" sz="2400">
                <a:latin typeface="HeadLineA"/>
                <a:ea typeface="HeadLineA"/>
                <a:cs typeface="HeadLineA"/>
                <a:sym typeface="HeadLineA"/>
              </a:rPr>
              <a:t> 및 관리</a:t>
            </a:r>
            <a:endParaRPr sz="1800">
              <a:latin typeface="HeadLineA"/>
              <a:ea typeface="HeadLineA"/>
              <a:cs typeface="HeadLineA"/>
              <a:sym typeface="HeadLineA"/>
            </a:endParaRPr>
          </a:p>
        </p:txBody>
      </p:sp>
      <p:sp>
        <p:nvSpPr>
          <p:cNvPr id="557" name="Google Shape;557;p56"/>
          <p:cNvSpPr txBox="1"/>
          <p:nvPr/>
        </p:nvSpPr>
        <p:spPr>
          <a:xfrm>
            <a:off x="3607500" y="384275"/>
            <a:ext cx="2092500" cy="5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latin typeface="HeadLineA"/>
                <a:ea typeface="HeadLineA"/>
                <a:cs typeface="HeadLineA"/>
                <a:sym typeface="HeadLineA"/>
              </a:rPr>
              <a:t>사장님</a:t>
            </a:r>
            <a:r>
              <a:rPr lang="ko" sz="2400">
                <a:latin typeface="HeadLineA"/>
                <a:ea typeface="HeadLineA"/>
                <a:cs typeface="HeadLineA"/>
                <a:sym typeface="HeadLineA"/>
              </a:rPr>
              <a:t>의 관점</a:t>
            </a:r>
            <a:endParaRPr sz="2400">
              <a:latin typeface="HeadLineA"/>
              <a:ea typeface="HeadLineA"/>
              <a:cs typeface="HeadLineA"/>
              <a:sym typeface="HeadLineA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AFAFA"/>
        </a:solidFill>
      </p:bgPr>
    </p:bg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57"/>
          <p:cNvSpPr txBox="1"/>
          <p:nvPr/>
        </p:nvSpPr>
        <p:spPr>
          <a:xfrm>
            <a:off x="1873800" y="2019000"/>
            <a:ext cx="5396400" cy="11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6500">
                <a:latin typeface="HeadLineA"/>
                <a:ea typeface="HeadLineA"/>
                <a:cs typeface="HeadLineA"/>
                <a:sym typeface="HeadLineA"/>
              </a:rPr>
              <a:t>시연</a:t>
            </a:r>
            <a:endParaRPr b="1" sz="6500">
              <a:latin typeface="HeadLineA"/>
              <a:ea typeface="HeadLineA"/>
              <a:cs typeface="HeadLineA"/>
              <a:sym typeface="HeadLineA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AFAFA"/>
        </a:solidFill>
      </p:bgPr>
    </p:bg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7" name="Google Shape;567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81999" y="1594424"/>
            <a:ext cx="3580000" cy="3055600"/>
          </a:xfrm>
          <a:prstGeom prst="rect">
            <a:avLst/>
          </a:prstGeom>
          <a:noFill/>
          <a:ln>
            <a:noFill/>
          </a:ln>
        </p:spPr>
      </p:pic>
      <p:sp>
        <p:nvSpPr>
          <p:cNvPr id="568" name="Google Shape;568;p58"/>
          <p:cNvSpPr txBox="1"/>
          <p:nvPr/>
        </p:nvSpPr>
        <p:spPr>
          <a:xfrm>
            <a:off x="1518025" y="375950"/>
            <a:ext cx="7701300" cy="6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600">
                <a:latin typeface="HeadLineA"/>
                <a:ea typeface="HeadLineA"/>
                <a:cs typeface="HeadLineA"/>
                <a:sym typeface="HeadLineA"/>
              </a:rPr>
              <a:t>Theme 3:</a:t>
            </a:r>
            <a:r>
              <a:rPr b="1" lang="ko" sz="3600">
                <a:solidFill>
                  <a:srgbClr val="D61F26"/>
                </a:solidFill>
                <a:latin typeface="HeadLineA"/>
                <a:ea typeface="HeadLineA"/>
                <a:cs typeface="HeadLineA"/>
                <a:sym typeface="HeadLineA"/>
              </a:rPr>
              <a:t> </a:t>
            </a:r>
            <a:r>
              <a:rPr b="1" lang="ko" sz="3600">
                <a:solidFill>
                  <a:srgbClr val="D61F26"/>
                </a:solidFill>
                <a:latin typeface="HeadLineA"/>
                <a:ea typeface="HeadLineA"/>
                <a:cs typeface="HeadLineA"/>
                <a:sym typeface="HeadLineA"/>
              </a:rPr>
              <a:t>선택</a:t>
            </a:r>
            <a:r>
              <a:rPr b="1" lang="ko" sz="3600">
                <a:latin typeface="HeadLineA"/>
                <a:ea typeface="HeadLineA"/>
                <a:cs typeface="HeadLineA"/>
                <a:sym typeface="HeadLineA"/>
              </a:rPr>
              <a:t>이 힘든 당신에게?!</a:t>
            </a:r>
            <a:endParaRPr b="1" sz="3600">
              <a:latin typeface="HeadLineA"/>
              <a:ea typeface="HeadLineA"/>
              <a:cs typeface="HeadLineA"/>
              <a:sym typeface="HeadLineA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AFAFA"/>
        </a:solidFill>
      </p:bgPr>
    </p:bg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59"/>
          <p:cNvSpPr txBox="1"/>
          <p:nvPr/>
        </p:nvSpPr>
        <p:spPr>
          <a:xfrm>
            <a:off x="0" y="2082600"/>
            <a:ext cx="4177200" cy="9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600">
                <a:solidFill>
                  <a:srgbClr val="D61F26"/>
                </a:solidFill>
                <a:latin typeface="HeadLineA"/>
                <a:ea typeface="HeadLineA"/>
                <a:cs typeface="HeadLineA"/>
                <a:sym typeface="HeadLineA"/>
              </a:rPr>
              <a:t>좋아하는 메뉴</a:t>
            </a:r>
            <a:r>
              <a:rPr b="1" lang="ko" sz="3600">
                <a:solidFill>
                  <a:schemeClr val="dk1"/>
                </a:solidFill>
                <a:latin typeface="HeadLineA"/>
                <a:ea typeface="HeadLineA"/>
                <a:cs typeface="HeadLineA"/>
                <a:sym typeface="HeadLineA"/>
              </a:rPr>
              <a:t>를 먹고 싶은데..</a:t>
            </a:r>
            <a:endParaRPr b="1" sz="3600">
              <a:solidFill>
                <a:schemeClr val="dk1"/>
              </a:solidFill>
              <a:latin typeface="HeadLineA"/>
              <a:ea typeface="HeadLineA"/>
              <a:cs typeface="HeadLineA"/>
              <a:sym typeface="HeadLineA"/>
            </a:endParaRPr>
          </a:p>
        </p:txBody>
      </p:sp>
      <p:pic>
        <p:nvPicPr>
          <p:cNvPr id="574" name="Google Shape;574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349" y="317925"/>
            <a:ext cx="1935350" cy="1900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75" name="Google Shape;575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54800" y="2464069"/>
            <a:ext cx="2534000" cy="1900500"/>
          </a:xfrm>
          <a:prstGeom prst="rect">
            <a:avLst/>
          </a:prstGeom>
          <a:noFill/>
          <a:ln>
            <a:noFill/>
          </a:ln>
        </p:spPr>
      </p:pic>
      <p:sp>
        <p:nvSpPr>
          <p:cNvPr id="576" name="Google Shape;576;p59"/>
          <p:cNvSpPr/>
          <p:nvPr/>
        </p:nvSpPr>
        <p:spPr>
          <a:xfrm>
            <a:off x="4536000" y="91375"/>
            <a:ext cx="3142500" cy="2127000"/>
          </a:xfrm>
          <a:prstGeom prst="cloudCallout">
            <a:avLst>
              <a:gd fmla="val 33678" name="adj1"/>
              <a:gd fmla="val 69383" name="adj2"/>
            </a:avLst>
          </a:prstGeom>
          <a:solidFill>
            <a:srgbClr val="F3F3F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600">
                <a:latin typeface="HeadLineA"/>
                <a:ea typeface="HeadLineA"/>
                <a:cs typeface="HeadLineA"/>
                <a:sym typeface="HeadLineA"/>
              </a:rPr>
              <a:t>메뉴가 </a:t>
            </a:r>
            <a:endParaRPr b="1" sz="3600">
              <a:latin typeface="HeadLineA"/>
              <a:ea typeface="HeadLineA"/>
              <a:cs typeface="HeadLineA"/>
              <a:sym typeface="HeadLine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600">
                <a:solidFill>
                  <a:srgbClr val="D61F26"/>
                </a:solidFill>
                <a:latin typeface="HeadLineA"/>
                <a:ea typeface="HeadLineA"/>
                <a:cs typeface="HeadLineA"/>
                <a:sym typeface="HeadLineA"/>
              </a:rPr>
              <a:t>너무 많아..</a:t>
            </a:r>
            <a:endParaRPr b="1" sz="3600">
              <a:solidFill>
                <a:srgbClr val="D61F26"/>
              </a:solidFill>
              <a:latin typeface="HeadLineA"/>
              <a:ea typeface="HeadLineA"/>
              <a:cs typeface="HeadLineA"/>
              <a:sym typeface="HeadLineA"/>
            </a:endParaRPr>
          </a:p>
        </p:txBody>
      </p:sp>
      <p:sp>
        <p:nvSpPr>
          <p:cNvPr id="577" name="Google Shape;577;p59"/>
          <p:cNvSpPr/>
          <p:nvPr/>
        </p:nvSpPr>
        <p:spPr>
          <a:xfrm>
            <a:off x="2697400" y="2879075"/>
            <a:ext cx="3947100" cy="2127000"/>
          </a:xfrm>
          <a:prstGeom prst="cloudCallout">
            <a:avLst>
              <a:gd fmla="val 61211" name="adj1"/>
              <a:gd fmla="val -22915" name="adj2"/>
            </a:avLst>
          </a:prstGeom>
          <a:solidFill>
            <a:srgbClr val="F3F3F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600">
                <a:latin typeface="HeadLineA"/>
                <a:ea typeface="HeadLineA"/>
                <a:cs typeface="HeadLineA"/>
                <a:sym typeface="HeadLineA"/>
              </a:rPr>
              <a:t>메뉴를 </a:t>
            </a:r>
            <a:r>
              <a:rPr b="1" lang="ko" sz="3600">
                <a:solidFill>
                  <a:srgbClr val="D61F26"/>
                </a:solidFill>
                <a:latin typeface="HeadLineA"/>
                <a:ea typeface="HeadLineA"/>
                <a:cs typeface="HeadLineA"/>
                <a:sym typeface="HeadLineA"/>
              </a:rPr>
              <a:t>바로</a:t>
            </a:r>
            <a:r>
              <a:rPr b="1" lang="ko" sz="3600">
                <a:latin typeface="HeadLineA"/>
                <a:ea typeface="HeadLineA"/>
                <a:cs typeface="HeadLineA"/>
                <a:sym typeface="HeadLineA"/>
              </a:rPr>
              <a:t> 선택하게 하자!</a:t>
            </a:r>
            <a:endParaRPr b="1" sz="3600">
              <a:solidFill>
                <a:srgbClr val="D61F26"/>
              </a:solidFill>
              <a:latin typeface="HeadLineA"/>
              <a:ea typeface="HeadLineA"/>
              <a:cs typeface="HeadLineA"/>
              <a:sym typeface="HeadLineA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AFAFA"/>
        </a:solidFill>
      </p:bgPr>
    </p:bg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60"/>
          <p:cNvSpPr txBox="1"/>
          <p:nvPr/>
        </p:nvSpPr>
        <p:spPr>
          <a:xfrm>
            <a:off x="1873800" y="2019000"/>
            <a:ext cx="5396400" cy="11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6500">
                <a:latin typeface="HeadLineA"/>
                <a:ea typeface="HeadLineA"/>
                <a:cs typeface="HeadLineA"/>
                <a:sym typeface="HeadLineA"/>
              </a:rPr>
              <a:t>랜</a:t>
            </a:r>
            <a:r>
              <a:rPr b="1" lang="ko" sz="6500">
                <a:latin typeface="HeadLineA"/>
                <a:ea typeface="HeadLineA"/>
                <a:cs typeface="HeadLineA"/>
                <a:sym typeface="HeadLineA"/>
              </a:rPr>
              <a:t>덤 메뉴 Pick</a:t>
            </a:r>
            <a:endParaRPr b="1" sz="6500">
              <a:latin typeface="HeadLineA"/>
              <a:ea typeface="HeadLineA"/>
              <a:cs typeface="HeadLineA"/>
              <a:sym typeface="HeadLineA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AFAFA"/>
        </a:solidFill>
      </p:bgPr>
    </p:bg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61"/>
          <p:cNvSpPr txBox="1"/>
          <p:nvPr/>
        </p:nvSpPr>
        <p:spPr>
          <a:xfrm>
            <a:off x="3452250" y="2019000"/>
            <a:ext cx="2239500" cy="11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6500">
                <a:latin typeface="HeadLineA"/>
                <a:ea typeface="HeadLineA"/>
                <a:cs typeface="HeadLineA"/>
                <a:sym typeface="HeadLineA"/>
              </a:rPr>
              <a:t>WHAT?</a:t>
            </a:r>
            <a:endParaRPr b="1" sz="6500">
              <a:latin typeface="HeadLineA"/>
              <a:ea typeface="HeadLineA"/>
              <a:cs typeface="HeadLineA"/>
              <a:sym typeface="HeadLine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AFAFA"/>
        </a:solid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/>
          <p:nvPr/>
        </p:nvSpPr>
        <p:spPr>
          <a:xfrm>
            <a:off x="394200" y="610850"/>
            <a:ext cx="8355600" cy="13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latin typeface="HeadLineA"/>
              <a:ea typeface="HeadLineA"/>
              <a:cs typeface="HeadLineA"/>
              <a:sym typeface="HeadLineA"/>
            </a:endParaRPr>
          </a:p>
        </p:txBody>
      </p:sp>
      <p:pic>
        <p:nvPicPr>
          <p:cNvPr id="83" name="Google Shape;8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5775" y="3103238"/>
            <a:ext cx="1862824" cy="1862824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7"/>
          <p:cNvSpPr/>
          <p:nvPr/>
        </p:nvSpPr>
        <p:spPr>
          <a:xfrm>
            <a:off x="1927925" y="177450"/>
            <a:ext cx="5550300" cy="2162400"/>
          </a:xfrm>
          <a:prstGeom prst="wedgeRoundRectCallout">
            <a:avLst>
              <a:gd fmla="val -32909" name="adj1"/>
              <a:gd fmla="val 77465" name="adj2"/>
              <a:gd fmla="val 0" name="adj3"/>
            </a:avLst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>
                <a:solidFill>
                  <a:schemeClr val="dk1"/>
                </a:solidFill>
                <a:latin typeface="HeadLineA"/>
                <a:ea typeface="HeadLineA"/>
                <a:cs typeface="HeadLineA"/>
                <a:sym typeface="HeadLineA"/>
              </a:rPr>
              <a:t>“단순 clone이 아니라 </a:t>
            </a:r>
            <a:endParaRPr sz="3000">
              <a:solidFill>
                <a:schemeClr val="dk1"/>
              </a:solidFill>
              <a:latin typeface="HeadLineA"/>
              <a:ea typeface="HeadLineA"/>
              <a:cs typeface="HeadLineA"/>
              <a:sym typeface="HeadLine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3600">
                <a:solidFill>
                  <a:srgbClr val="D61F26"/>
                </a:solidFill>
                <a:latin typeface="HeadLineA"/>
                <a:ea typeface="HeadLineA"/>
                <a:cs typeface="HeadLineA"/>
                <a:sym typeface="HeadLineA"/>
              </a:rPr>
              <a:t>요기요에 없는 추가 기능</a:t>
            </a:r>
            <a:r>
              <a:rPr lang="ko" sz="3000">
                <a:solidFill>
                  <a:schemeClr val="dk1"/>
                </a:solidFill>
                <a:latin typeface="HeadLineA"/>
                <a:ea typeface="HeadLineA"/>
                <a:cs typeface="HeadLineA"/>
                <a:sym typeface="HeadLineA"/>
              </a:rPr>
              <a:t>을 </a:t>
            </a:r>
            <a:endParaRPr sz="3000">
              <a:solidFill>
                <a:schemeClr val="dk1"/>
              </a:solidFill>
              <a:latin typeface="HeadLineA"/>
              <a:ea typeface="HeadLineA"/>
              <a:cs typeface="HeadLineA"/>
              <a:sym typeface="HeadLine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3000">
                <a:solidFill>
                  <a:schemeClr val="dk1"/>
                </a:solidFill>
                <a:latin typeface="HeadLineA"/>
                <a:ea typeface="HeadLineA"/>
                <a:cs typeface="HeadLineA"/>
                <a:sym typeface="HeadLineA"/>
              </a:rPr>
              <a:t>만드는 건 어떤 가요?”</a:t>
            </a:r>
            <a:endParaRPr sz="3000">
              <a:solidFill>
                <a:schemeClr val="dk1"/>
              </a:solidFill>
              <a:latin typeface="HeadLineA"/>
              <a:ea typeface="HeadLineA"/>
              <a:cs typeface="HeadLineA"/>
              <a:sym typeface="HeadLine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000">
              <a:solidFill>
                <a:schemeClr val="dk1"/>
              </a:solidFill>
              <a:latin typeface="HeadLineA"/>
              <a:ea typeface="HeadLineA"/>
              <a:cs typeface="HeadLineA"/>
              <a:sym typeface="HeadLineA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AFAFA"/>
        </a:solidFill>
      </p:bgPr>
    </p:bg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62"/>
          <p:cNvSpPr txBox="1"/>
          <p:nvPr/>
        </p:nvSpPr>
        <p:spPr>
          <a:xfrm>
            <a:off x="887325" y="3301750"/>
            <a:ext cx="2820300" cy="104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600">
                <a:latin typeface="HeadLineA"/>
                <a:ea typeface="HeadLineA"/>
                <a:cs typeface="HeadLineA"/>
                <a:sym typeface="HeadLineA"/>
              </a:rPr>
              <a:t>내 </a:t>
            </a:r>
            <a:r>
              <a:rPr b="1" lang="ko" sz="3600">
                <a:solidFill>
                  <a:srgbClr val="D61F26"/>
                </a:solidFill>
                <a:latin typeface="HeadLineA"/>
                <a:ea typeface="HeadLineA"/>
                <a:cs typeface="HeadLineA"/>
                <a:sym typeface="HeadLineA"/>
              </a:rPr>
              <a:t>취향</a:t>
            </a:r>
            <a:r>
              <a:rPr b="1" lang="ko" sz="3600">
                <a:latin typeface="HeadLineA"/>
                <a:ea typeface="HeadLineA"/>
                <a:cs typeface="HeadLineA"/>
                <a:sym typeface="HeadLineA"/>
              </a:rPr>
              <a:t> 기반 </a:t>
            </a:r>
            <a:endParaRPr b="1" sz="3600">
              <a:latin typeface="HeadLineA"/>
              <a:ea typeface="HeadLineA"/>
              <a:cs typeface="HeadLineA"/>
              <a:sym typeface="HeadLine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600">
                <a:latin typeface="HeadLineA"/>
                <a:ea typeface="HeadLineA"/>
                <a:cs typeface="HeadLineA"/>
                <a:sym typeface="HeadLineA"/>
              </a:rPr>
              <a:t>랜덤 메뉴</a:t>
            </a:r>
            <a:endParaRPr b="1" sz="3600">
              <a:latin typeface="HeadLineA"/>
              <a:ea typeface="HeadLineA"/>
              <a:cs typeface="HeadLineA"/>
              <a:sym typeface="HeadLineA"/>
            </a:endParaRPr>
          </a:p>
        </p:txBody>
      </p:sp>
      <p:sp>
        <p:nvSpPr>
          <p:cNvPr id="593" name="Google Shape;593;p62"/>
          <p:cNvSpPr txBox="1"/>
          <p:nvPr/>
        </p:nvSpPr>
        <p:spPr>
          <a:xfrm>
            <a:off x="6218675" y="2961700"/>
            <a:ext cx="2082300" cy="17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600">
                <a:solidFill>
                  <a:srgbClr val="D61F26"/>
                </a:solidFill>
                <a:latin typeface="HeadLineA"/>
                <a:ea typeface="HeadLineA"/>
                <a:cs typeface="HeadLineA"/>
                <a:sym typeface="HeadLineA"/>
              </a:rPr>
              <a:t>주문</a:t>
            </a:r>
            <a:r>
              <a:rPr b="1" lang="ko" sz="3600">
                <a:latin typeface="HeadLineA"/>
                <a:ea typeface="HeadLineA"/>
                <a:cs typeface="HeadLineA"/>
                <a:sym typeface="HeadLineA"/>
              </a:rPr>
              <a:t>했던 </a:t>
            </a:r>
            <a:endParaRPr b="1" sz="3600">
              <a:latin typeface="HeadLineA"/>
              <a:ea typeface="HeadLineA"/>
              <a:cs typeface="HeadLineA"/>
              <a:sym typeface="HeadLine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600">
                <a:latin typeface="HeadLineA"/>
                <a:ea typeface="HeadLineA"/>
                <a:cs typeface="HeadLineA"/>
                <a:sym typeface="HeadLineA"/>
              </a:rPr>
              <a:t>메뉴 중 랜덤메뉴</a:t>
            </a:r>
            <a:endParaRPr b="1" sz="3600">
              <a:latin typeface="HeadLineA"/>
              <a:ea typeface="HeadLineA"/>
              <a:cs typeface="HeadLineA"/>
              <a:sym typeface="HeadLineA"/>
            </a:endParaRPr>
          </a:p>
        </p:txBody>
      </p:sp>
      <p:sp>
        <p:nvSpPr>
          <p:cNvPr id="594" name="Google Shape;594;p62"/>
          <p:cNvSpPr txBox="1"/>
          <p:nvPr/>
        </p:nvSpPr>
        <p:spPr>
          <a:xfrm>
            <a:off x="4390825" y="2202750"/>
            <a:ext cx="737100" cy="73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4800">
                <a:latin typeface="HeadLineA"/>
                <a:ea typeface="HeadLineA"/>
                <a:cs typeface="HeadLineA"/>
                <a:sym typeface="HeadLineA"/>
              </a:rPr>
              <a:t>vs</a:t>
            </a:r>
            <a:endParaRPr b="1" sz="4800">
              <a:latin typeface="HeadLineA"/>
              <a:ea typeface="HeadLineA"/>
              <a:cs typeface="HeadLineA"/>
              <a:sym typeface="HeadLineA"/>
            </a:endParaRPr>
          </a:p>
        </p:txBody>
      </p:sp>
      <p:pic>
        <p:nvPicPr>
          <p:cNvPr id="595" name="Google Shape;595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31000" y="264825"/>
            <a:ext cx="2677250" cy="267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6" name="Google Shape;596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3650" y="622950"/>
            <a:ext cx="2180700" cy="218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AFAFA"/>
        </a:solidFill>
      </p:bgPr>
    </p:bg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63"/>
          <p:cNvSpPr/>
          <p:nvPr/>
        </p:nvSpPr>
        <p:spPr>
          <a:xfrm>
            <a:off x="112188" y="2619674"/>
            <a:ext cx="715014" cy="238356"/>
          </a:xfrm>
          <a:prstGeom prst="flowChartTerminator">
            <a:avLst/>
          </a:prstGeom>
          <a:solidFill>
            <a:srgbClr val="434343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FFFFFF"/>
                </a:solidFill>
              </a:rPr>
              <a:t>매운</a:t>
            </a:r>
            <a:endParaRPr b="1" sz="1000">
              <a:solidFill>
                <a:srgbClr val="FFFFFF"/>
              </a:solidFill>
            </a:endParaRPr>
          </a:p>
        </p:txBody>
      </p:sp>
      <p:sp>
        <p:nvSpPr>
          <p:cNvPr id="602" name="Google Shape;602;p63"/>
          <p:cNvSpPr/>
          <p:nvPr/>
        </p:nvSpPr>
        <p:spPr>
          <a:xfrm>
            <a:off x="112188" y="2958459"/>
            <a:ext cx="715014" cy="238356"/>
          </a:xfrm>
          <a:prstGeom prst="flowChartTerminator">
            <a:avLst/>
          </a:prstGeom>
          <a:solidFill>
            <a:srgbClr val="434343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FFFFFF"/>
                </a:solidFill>
              </a:rPr>
              <a:t>국물</a:t>
            </a:r>
            <a:endParaRPr b="1" sz="1000">
              <a:solidFill>
                <a:srgbClr val="FFFFFF"/>
              </a:solidFill>
            </a:endParaRPr>
          </a:p>
        </p:txBody>
      </p:sp>
      <p:sp>
        <p:nvSpPr>
          <p:cNvPr id="603" name="Google Shape;603;p63"/>
          <p:cNvSpPr/>
          <p:nvPr/>
        </p:nvSpPr>
        <p:spPr>
          <a:xfrm>
            <a:off x="112188" y="3328105"/>
            <a:ext cx="715014" cy="238356"/>
          </a:xfrm>
          <a:prstGeom prst="flowChartTerminator">
            <a:avLst/>
          </a:prstGeom>
          <a:solidFill>
            <a:srgbClr val="434343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FFFFFF"/>
                </a:solidFill>
              </a:rPr>
              <a:t>면</a:t>
            </a:r>
            <a:endParaRPr b="1" sz="1000">
              <a:solidFill>
                <a:srgbClr val="FFFFFF"/>
              </a:solidFill>
            </a:endParaRPr>
          </a:p>
        </p:txBody>
      </p:sp>
      <p:sp>
        <p:nvSpPr>
          <p:cNvPr id="604" name="Google Shape;604;p63"/>
          <p:cNvSpPr txBox="1"/>
          <p:nvPr/>
        </p:nvSpPr>
        <p:spPr>
          <a:xfrm>
            <a:off x="13200" y="304775"/>
            <a:ext cx="5002800" cy="6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latin typeface="HeadLineA"/>
                <a:ea typeface="HeadLineA"/>
                <a:cs typeface="HeadLineA"/>
                <a:sym typeface="HeadLineA"/>
              </a:rPr>
              <a:t>내 </a:t>
            </a:r>
            <a:r>
              <a:rPr b="1" lang="ko" sz="3000">
                <a:solidFill>
                  <a:srgbClr val="E81E24"/>
                </a:solidFill>
                <a:latin typeface="HeadLineA"/>
                <a:ea typeface="HeadLineA"/>
                <a:cs typeface="HeadLineA"/>
                <a:sym typeface="HeadLineA"/>
              </a:rPr>
              <a:t>취향</a:t>
            </a:r>
            <a:r>
              <a:rPr b="1" lang="ko" sz="3000">
                <a:latin typeface="HeadLineA"/>
                <a:ea typeface="HeadLineA"/>
                <a:cs typeface="HeadLineA"/>
                <a:sym typeface="HeadLineA"/>
              </a:rPr>
              <a:t> 기반 랜덤메뉴</a:t>
            </a:r>
            <a:endParaRPr b="1" sz="3000">
              <a:latin typeface="HeadLineA"/>
              <a:ea typeface="HeadLineA"/>
              <a:cs typeface="HeadLineA"/>
              <a:sym typeface="HeadLineA"/>
            </a:endParaRPr>
          </a:p>
        </p:txBody>
      </p:sp>
      <p:sp>
        <p:nvSpPr>
          <p:cNvPr id="605" name="Google Shape;605;p63"/>
          <p:cNvSpPr txBox="1"/>
          <p:nvPr/>
        </p:nvSpPr>
        <p:spPr>
          <a:xfrm>
            <a:off x="1123694" y="2671434"/>
            <a:ext cx="4497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HeadLineA"/>
                <a:ea typeface="HeadLineA"/>
                <a:cs typeface="HeadLineA"/>
                <a:sym typeface="HeadLineA"/>
              </a:rPr>
              <a:t>OR</a:t>
            </a:r>
            <a:endParaRPr sz="1000">
              <a:latin typeface="HeadLineA"/>
              <a:ea typeface="HeadLineA"/>
              <a:cs typeface="HeadLineA"/>
              <a:sym typeface="HeadLineA"/>
            </a:endParaRPr>
          </a:p>
        </p:txBody>
      </p:sp>
      <p:grpSp>
        <p:nvGrpSpPr>
          <p:cNvPr id="606" name="Google Shape;606;p63"/>
          <p:cNvGrpSpPr/>
          <p:nvPr/>
        </p:nvGrpSpPr>
        <p:grpSpPr>
          <a:xfrm>
            <a:off x="1869883" y="1976119"/>
            <a:ext cx="2194240" cy="1977888"/>
            <a:chOff x="1869883" y="1061719"/>
            <a:chExt cx="2194240" cy="1977888"/>
          </a:xfrm>
        </p:grpSpPr>
        <p:pic>
          <p:nvPicPr>
            <p:cNvPr id="607" name="Google Shape;607;p6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869883" y="1090305"/>
              <a:ext cx="1143981" cy="17387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8" name="Google Shape;608;p6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348562" y="1061719"/>
              <a:ext cx="1203933" cy="18601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9" name="Google Shape;609;p6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795950" y="1061719"/>
              <a:ext cx="1268173" cy="197788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10" name="Google Shape;610;p63"/>
          <p:cNvSpPr txBox="1"/>
          <p:nvPr/>
        </p:nvSpPr>
        <p:spPr>
          <a:xfrm>
            <a:off x="4405475" y="304775"/>
            <a:ext cx="5002800" cy="6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rgbClr val="D61F26"/>
                </a:solidFill>
                <a:latin typeface="HeadLineA"/>
                <a:ea typeface="HeadLineA"/>
                <a:cs typeface="HeadLineA"/>
                <a:sym typeface="HeadLineA"/>
              </a:rPr>
              <a:t>주문</a:t>
            </a:r>
            <a:r>
              <a:rPr b="1" lang="ko" sz="3000">
                <a:latin typeface="HeadLineA"/>
                <a:ea typeface="HeadLineA"/>
                <a:cs typeface="HeadLineA"/>
                <a:sym typeface="HeadLineA"/>
              </a:rPr>
              <a:t>했던 메뉴 중 랜덤메뉴</a:t>
            </a:r>
            <a:endParaRPr b="1" sz="3000">
              <a:latin typeface="HeadLineA"/>
              <a:ea typeface="HeadLineA"/>
              <a:cs typeface="HeadLineA"/>
              <a:sym typeface="HeadLineA"/>
            </a:endParaRPr>
          </a:p>
        </p:txBody>
      </p:sp>
      <p:graphicFrame>
        <p:nvGraphicFramePr>
          <p:cNvPr id="611" name="Google Shape;611;p63"/>
          <p:cNvGraphicFramePr/>
          <p:nvPr/>
        </p:nvGraphicFramePr>
        <p:xfrm>
          <a:off x="4671100" y="25364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{40EE99BF-0687-463C-A00B-9E3E1EFD0C24}</a:tableStyleId>
              </a:tblPr>
              <a:tblGrid>
                <a:gridCol w="494100"/>
                <a:gridCol w="1082075"/>
              </a:tblGrid>
              <a:tr h="298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/>
                        <a:t>메뉴</a:t>
                      </a:r>
                      <a:endParaRPr b="1" sz="1100"/>
                    </a:p>
                  </a:txBody>
                  <a:tcPr marT="91425" marB="91425" marR="91425" marL="91425"/>
                </a:tc>
              </a:tr>
              <a:tr h="321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/>
                        <a:t>1</a:t>
                      </a:r>
                      <a:endParaRPr b="1"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solidFill>
                            <a:schemeClr val="dk1"/>
                          </a:solidFill>
                        </a:rPr>
                        <a:t>잡채 밥</a:t>
                      </a:r>
                      <a:endParaRPr b="1" sz="1100"/>
                    </a:p>
                  </a:txBody>
                  <a:tcPr marT="91425" marB="91425" marR="91425" marL="91425"/>
                </a:tc>
              </a:tr>
              <a:tr h="321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/>
                        <a:t>2</a:t>
                      </a:r>
                      <a:endParaRPr b="1"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solidFill>
                            <a:schemeClr val="dk1"/>
                          </a:solidFill>
                        </a:rPr>
                        <a:t>신전 치즈 김밥</a:t>
                      </a:r>
                      <a:endParaRPr b="1" sz="1100"/>
                    </a:p>
                  </a:txBody>
                  <a:tcPr marT="91425" marB="91425" marR="91425" marL="91425"/>
                </a:tc>
              </a:tr>
              <a:tr h="321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/>
                        <a:t>3</a:t>
                      </a:r>
                      <a:endParaRPr b="1"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/>
                        <a:t>허니콤보</a:t>
                      </a:r>
                      <a:endParaRPr b="1" sz="11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612" name="Google Shape;612;p6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67725" y="2276250"/>
            <a:ext cx="1125232" cy="1722851"/>
          </a:xfrm>
          <a:prstGeom prst="rect">
            <a:avLst/>
          </a:prstGeom>
          <a:noFill/>
          <a:ln>
            <a:noFill/>
          </a:ln>
        </p:spPr>
      </p:pic>
      <p:sp>
        <p:nvSpPr>
          <p:cNvPr id="613" name="Google Shape;613;p63"/>
          <p:cNvSpPr txBox="1"/>
          <p:nvPr/>
        </p:nvSpPr>
        <p:spPr>
          <a:xfrm>
            <a:off x="5023700" y="2133300"/>
            <a:ext cx="2450400" cy="2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/>
              <a:t>주문 내역</a:t>
            </a:r>
            <a:endParaRPr b="1" sz="1200"/>
          </a:p>
        </p:txBody>
      </p:sp>
      <p:sp>
        <p:nvSpPr>
          <p:cNvPr id="614" name="Google Shape;614;p63"/>
          <p:cNvSpPr txBox="1"/>
          <p:nvPr/>
        </p:nvSpPr>
        <p:spPr>
          <a:xfrm>
            <a:off x="5453425" y="3943475"/>
            <a:ext cx="366000" cy="2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/>
              <a:t>.</a:t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/>
              <a:t>.</a:t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/>
              <a:t>.</a:t>
            </a:r>
            <a:endParaRPr b="1" sz="1800"/>
          </a:p>
        </p:txBody>
      </p:sp>
      <p:cxnSp>
        <p:nvCxnSpPr>
          <p:cNvPr id="615" name="Google Shape;615;p63"/>
          <p:cNvCxnSpPr/>
          <p:nvPr/>
        </p:nvCxnSpPr>
        <p:spPr>
          <a:xfrm>
            <a:off x="6473859" y="3225311"/>
            <a:ext cx="11289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16" name="Google Shape;616;p63"/>
          <p:cNvSpPr txBox="1"/>
          <p:nvPr/>
        </p:nvSpPr>
        <p:spPr>
          <a:xfrm>
            <a:off x="6583651" y="2823250"/>
            <a:ext cx="8340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HeadLineA"/>
                <a:ea typeface="HeadLineA"/>
                <a:cs typeface="HeadLineA"/>
                <a:sym typeface="HeadLineA"/>
              </a:rPr>
              <a:t>랜덤 선택</a:t>
            </a:r>
            <a:endParaRPr sz="1100">
              <a:latin typeface="HeadLineA"/>
              <a:ea typeface="HeadLineA"/>
              <a:cs typeface="HeadLineA"/>
              <a:sym typeface="HeadLineA"/>
            </a:endParaRPr>
          </a:p>
        </p:txBody>
      </p:sp>
      <p:cxnSp>
        <p:nvCxnSpPr>
          <p:cNvPr id="617" name="Google Shape;617;p63"/>
          <p:cNvCxnSpPr/>
          <p:nvPr/>
        </p:nvCxnSpPr>
        <p:spPr>
          <a:xfrm flipH="1">
            <a:off x="4315900" y="20950"/>
            <a:ext cx="10500" cy="5133000"/>
          </a:xfrm>
          <a:prstGeom prst="straightConnector1">
            <a:avLst/>
          </a:prstGeom>
          <a:noFill/>
          <a:ln cap="flat" cmpd="sng" w="9525">
            <a:solidFill>
              <a:srgbClr val="9E9E9E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8" name="Google Shape;618;p63"/>
          <p:cNvCxnSpPr/>
          <p:nvPr/>
        </p:nvCxnSpPr>
        <p:spPr>
          <a:xfrm>
            <a:off x="1038300" y="3059425"/>
            <a:ext cx="667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AFAFA"/>
        </a:solidFill>
      </p:bgPr>
    </p:bg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64"/>
          <p:cNvSpPr txBox="1"/>
          <p:nvPr/>
        </p:nvSpPr>
        <p:spPr>
          <a:xfrm>
            <a:off x="3021275" y="2019000"/>
            <a:ext cx="3893100" cy="11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6500">
                <a:latin typeface="HeadLineA"/>
                <a:ea typeface="HeadLineA"/>
                <a:cs typeface="HeadLineA"/>
                <a:sym typeface="HeadLineA"/>
              </a:rPr>
              <a:t>ADVANTAGE</a:t>
            </a:r>
            <a:r>
              <a:rPr b="1" lang="ko" sz="6500">
                <a:latin typeface="HeadLineA"/>
                <a:ea typeface="HeadLineA"/>
                <a:cs typeface="HeadLineA"/>
                <a:sym typeface="HeadLineA"/>
              </a:rPr>
              <a:t>?</a:t>
            </a:r>
            <a:endParaRPr b="1" sz="6500">
              <a:latin typeface="HeadLineA"/>
              <a:ea typeface="HeadLineA"/>
              <a:cs typeface="HeadLineA"/>
              <a:sym typeface="HeadLineA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AFAFA"/>
        </a:solidFill>
      </p:bgPr>
    </p:bg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8" name="Google Shape;628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2851" y="598700"/>
            <a:ext cx="2900900" cy="2900900"/>
          </a:xfrm>
          <a:prstGeom prst="rect">
            <a:avLst/>
          </a:prstGeom>
          <a:noFill/>
          <a:ln>
            <a:noFill/>
          </a:ln>
        </p:spPr>
      </p:pic>
      <p:sp>
        <p:nvSpPr>
          <p:cNvPr id="629" name="Google Shape;629;p65"/>
          <p:cNvSpPr txBox="1"/>
          <p:nvPr/>
        </p:nvSpPr>
        <p:spPr>
          <a:xfrm>
            <a:off x="1361550" y="3657625"/>
            <a:ext cx="2263500" cy="7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600">
                <a:solidFill>
                  <a:srgbClr val="D61F26"/>
                </a:solidFill>
                <a:latin typeface="HeadLineA"/>
                <a:ea typeface="HeadLineA"/>
                <a:cs typeface="HeadLineA"/>
                <a:sym typeface="HeadLineA"/>
              </a:rPr>
              <a:t>시간</a:t>
            </a:r>
            <a:r>
              <a:rPr b="1" lang="ko" sz="3600">
                <a:latin typeface="HeadLineA"/>
                <a:ea typeface="HeadLineA"/>
                <a:cs typeface="HeadLineA"/>
                <a:sym typeface="HeadLineA"/>
              </a:rPr>
              <a:t> </a:t>
            </a:r>
            <a:r>
              <a:rPr b="1" lang="ko" sz="3600">
                <a:solidFill>
                  <a:srgbClr val="D61F26"/>
                </a:solidFill>
                <a:latin typeface="HeadLineA"/>
                <a:ea typeface="HeadLineA"/>
                <a:cs typeface="HeadLineA"/>
                <a:sym typeface="HeadLineA"/>
              </a:rPr>
              <a:t>절약</a:t>
            </a:r>
            <a:endParaRPr b="1" sz="3600">
              <a:solidFill>
                <a:srgbClr val="D61F26"/>
              </a:solidFill>
              <a:latin typeface="HeadLineA"/>
              <a:ea typeface="HeadLineA"/>
              <a:cs typeface="HeadLineA"/>
              <a:sym typeface="HeadLineA"/>
            </a:endParaRPr>
          </a:p>
        </p:txBody>
      </p:sp>
      <p:pic>
        <p:nvPicPr>
          <p:cNvPr id="630" name="Google Shape;630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89025" y="772000"/>
            <a:ext cx="2727600" cy="2727600"/>
          </a:xfrm>
          <a:prstGeom prst="rect">
            <a:avLst/>
          </a:prstGeom>
          <a:noFill/>
          <a:ln>
            <a:noFill/>
          </a:ln>
        </p:spPr>
      </p:pic>
      <p:sp>
        <p:nvSpPr>
          <p:cNvPr id="631" name="Google Shape;631;p65"/>
          <p:cNvSpPr txBox="1"/>
          <p:nvPr/>
        </p:nvSpPr>
        <p:spPr>
          <a:xfrm>
            <a:off x="5021975" y="3697600"/>
            <a:ext cx="3335400" cy="7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600">
                <a:solidFill>
                  <a:srgbClr val="D61F26"/>
                </a:solidFill>
                <a:latin typeface="HeadLineA"/>
                <a:ea typeface="HeadLineA"/>
                <a:cs typeface="HeadLineA"/>
                <a:sym typeface="HeadLineA"/>
              </a:rPr>
              <a:t>필터링 </a:t>
            </a:r>
            <a:r>
              <a:rPr b="1" lang="ko" sz="3600">
                <a:latin typeface="HeadLineA"/>
                <a:ea typeface="HeadLineA"/>
                <a:cs typeface="HeadLineA"/>
                <a:sym typeface="HeadLineA"/>
              </a:rPr>
              <a:t>된 랜덤</a:t>
            </a:r>
            <a:endParaRPr b="1" sz="3600">
              <a:latin typeface="HeadLineA"/>
              <a:ea typeface="HeadLineA"/>
              <a:cs typeface="HeadLineA"/>
              <a:sym typeface="HeadLineA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AFAFA"/>
        </a:solidFill>
      </p:bgPr>
    </p:bg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66"/>
          <p:cNvSpPr txBox="1"/>
          <p:nvPr/>
        </p:nvSpPr>
        <p:spPr>
          <a:xfrm>
            <a:off x="1873800" y="2019000"/>
            <a:ext cx="5396400" cy="11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6500">
                <a:latin typeface="HeadLineA"/>
                <a:ea typeface="HeadLineA"/>
                <a:cs typeface="HeadLineA"/>
                <a:sym typeface="HeadLineA"/>
              </a:rPr>
              <a:t>시연</a:t>
            </a:r>
            <a:endParaRPr b="1" sz="6500">
              <a:latin typeface="HeadLineA"/>
              <a:ea typeface="HeadLineA"/>
              <a:cs typeface="HeadLineA"/>
              <a:sym typeface="HeadLineA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AFAFA"/>
        </a:solidFill>
      </p:bgPr>
    </p:bg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67"/>
          <p:cNvSpPr txBox="1"/>
          <p:nvPr/>
        </p:nvSpPr>
        <p:spPr>
          <a:xfrm>
            <a:off x="281325" y="226025"/>
            <a:ext cx="9022200" cy="6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600">
                <a:latin typeface="HeadLineA"/>
                <a:ea typeface="HeadLineA"/>
                <a:cs typeface="HeadLineA"/>
                <a:sym typeface="HeadLineA"/>
              </a:rPr>
              <a:t>Theme 4:</a:t>
            </a:r>
            <a:r>
              <a:rPr b="1" lang="ko" sz="3600">
                <a:solidFill>
                  <a:srgbClr val="D61F26"/>
                </a:solidFill>
                <a:latin typeface="HeadLineA"/>
                <a:ea typeface="HeadLineA"/>
                <a:cs typeface="HeadLineA"/>
                <a:sym typeface="HeadLineA"/>
              </a:rPr>
              <a:t> 날씨</a:t>
            </a:r>
            <a:r>
              <a:rPr b="1" lang="ko" sz="3600">
                <a:latin typeface="HeadLineA"/>
                <a:ea typeface="HeadLineA"/>
                <a:cs typeface="HeadLineA"/>
                <a:sym typeface="HeadLineA"/>
              </a:rPr>
              <a:t>마다 입맛이 바뀌는 당신에게!?</a:t>
            </a:r>
            <a:endParaRPr b="1" sz="3600">
              <a:latin typeface="HeadLineA"/>
              <a:ea typeface="HeadLineA"/>
              <a:cs typeface="HeadLineA"/>
              <a:sym typeface="HeadLineA"/>
            </a:endParaRPr>
          </a:p>
        </p:txBody>
      </p:sp>
      <p:pic>
        <p:nvPicPr>
          <p:cNvPr id="642" name="Google Shape;642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3100" y="1485875"/>
            <a:ext cx="2957800" cy="295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AFAFA"/>
        </a:solidFill>
      </p:bgPr>
    </p:bg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7" name="Google Shape;647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9465" y="355163"/>
            <a:ext cx="3845074" cy="22614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648" name="Google Shape;648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32313" y="3432458"/>
            <a:ext cx="5879376" cy="11436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cxnSp>
        <p:nvCxnSpPr>
          <p:cNvPr id="649" name="Google Shape;649;p68"/>
          <p:cNvCxnSpPr/>
          <p:nvPr/>
        </p:nvCxnSpPr>
        <p:spPr>
          <a:xfrm>
            <a:off x="2594175" y="3840938"/>
            <a:ext cx="609000" cy="0"/>
          </a:xfrm>
          <a:prstGeom prst="straightConnector1">
            <a:avLst/>
          </a:prstGeom>
          <a:noFill/>
          <a:ln cap="flat" cmpd="sng" w="38100">
            <a:solidFill>
              <a:srgbClr val="D61F2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0" name="Google Shape;650;p68"/>
          <p:cNvCxnSpPr/>
          <p:nvPr/>
        </p:nvCxnSpPr>
        <p:spPr>
          <a:xfrm>
            <a:off x="4854575" y="3840938"/>
            <a:ext cx="2462700" cy="0"/>
          </a:xfrm>
          <a:prstGeom prst="straightConnector1">
            <a:avLst/>
          </a:prstGeom>
          <a:noFill/>
          <a:ln cap="flat" cmpd="sng" w="38100">
            <a:solidFill>
              <a:srgbClr val="D61F2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1" name="Google Shape;651;p68"/>
          <p:cNvCxnSpPr/>
          <p:nvPr/>
        </p:nvCxnSpPr>
        <p:spPr>
          <a:xfrm>
            <a:off x="3095750" y="2232013"/>
            <a:ext cx="3153600" cy="0"/>
          </a:xfrm>
          <a:prstGeom prst="straightConnector1">
            <a:avLst/>
          </a:prstGeom>
          <a:noFill/>
          <a:ln cap="flat" cmpd="sng" w="38100">
            <a:solidFill>
              <a:srgbClr val="D61F26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AFAFA"/>
        </a:solidFill>
      </p:bgPr>
    </p:bg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6" name="Google Shape;656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500" y="528799"/>
            <a:ext cx="2968450" cy="2817226"/>
          </a:xfrm>
          <a:prstGeom prst="rect">
            <a:avLst/>
          </a:prstGeom>
          <a:noFill/>
          <a:ln>
            <a:noFill/>
          </a:ln>
        </p:spPr>
      </p:pic>
      <p:sp>
        <p:nvSpPr>
          <p:cNvPr id="657" name="Google Shape;657;p69"/>
          <p:cNvSpPr txBox="1"/>
          <p:nvPr/>
        </p:nvSpPr>
        <p:spPr>
          <a:xfrm>
            <a:off x="268575" y="3490300"/>
            <a:ext cx="4359600" cy="104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600">
                <a:latin typeface="HeadLineA"/>
                <a:ea typeface="HeadLineA"/>
                <a:cs typeface="HeadLineA"/>
                <a:sym typeface="HeadLineA"/>
              </a:rPr>
              <a:t>다양한 </a:t>
            </a:r>
            <a:r>
              <a:rPr b="1" lang="ko" sz="3600">
                <a:solidFill>
                  <a:srgbClr val="D61F26"/>
                </a:solidFill>
                <a:latin typeface="HeadLineA"/>
                <a:ea typeface="HeadLineA"/>
                <a:cs typeface="HeadLineA"/>
                <a:sym typeface="HeadLineA"/>
              </a:rPr>
              <a:t>날씨</a:t>
            </a:r>
            <a:r>
              <a:rPr b="1" lang="ko" sz="3600">
                <a:latin typeface="HeadLineA"/>
                <a:ea typeface="HeadLineA"/>
                <a:cs typeface="HeadLineA"/>
                <a:sym typeface="HeadLineA"/>
              </a:rPr>
              <a:t>가 존재</a:t>
            </a:r>
            <a:endParaRPr b="1" sz="3600">
              <a:latin typeface="HeadLineA"/>
              <a:ea typeface="HeadLineA"/>
              <a:cs typeface="HeadLineA"/>
              <a:sym typeface="HeadLineA"/>
            </a:endParaRPr>
          </a:p>
        </p:txBody>
      </p:sp>
      <p:pic>
        <p:nvPicPr>
          <p:cNvPr id="658" name="Google Shape;658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93873" y="683948"/>
            <a:ext cx="1508876" cy="1508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59" name="Google Shape;659;p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65948" y="1635223"/>
            <a:ext cx="1792100" cy="179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0" name="Google Shape;660;p6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52975" y="1613875"/>
            <a:ext cx="1834801" cy="1834801"/>
          </a:xfrm>
          <a:prstGeom prst="rect">
            <a:avLst/>
          </a:prstGeom>
          <a:noFill/>
          <a:ln>
            <a:noFill/>
          </a:ln>
        </p:spPr>
      </p:pic>
      <p:sp>
        <p:nvSpPr>
          <p:cNvPr id="661" name="Google Shape;661;p69"/>
          <p:cNvSpPr txBox="1"/>
          <p:nvPr/>
        </p:nvSpPr>
        <p:spPr>
          <a:xfrm>
            <a:off x="4691025" y="3524875"/>
            <a:ext cx="4359600" cy="104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600">
                <a:latin typeface="HeadLineA"/>
                <a:ea typeface="HeadLineA"/>
                <a:cs typeface="HeadLineA"/>
                <a:sym typeface="HeadLineA"/>
              </a:rPr>
              <a:t>다양한 </a:t>
            </a:r>
            <a:r>
              <a:rPr b="1" lang="ko" sz="3600">
                <a:solidFill>
                  <a:srgbClr val="D61F26"/>
                </a:solidFill>
                <a:latin typeface="HeadLineA"/>
                <a:ea typeface="HeadLineA"/>
                <a:cs typeface="HeadLineA"/>
                <a:sym typeface="HeadLineA"/>
              </a:rPr>
              <a:t>메뉴</a:t>
            </a:r>
            <a:r>
              <a:rPr b="1" lang="ko" sz="3600">
                <a:solidFill>
                  <a:schemeClr val="dk1"/>
                </a:solidFill>
                <a:latin typeface="HeadLineA"/>
                <a:ea typeface="HeadLineA"/>
                <a:cs typeface="HeadLineA"/>
                <a:sym typeface="HeadLineA"/>
              </a:rPr>
              <a:t>도 존재</a:t>
            </a:r>
            <a:endParaRPr b="1" sz="3600">
              <a:solidFill>
                <a:schemeClr val="dk1"/>
              </a:solidFill>
              <a:latin typeface="HeadLineA"/>
              <a:ea typeface="HeadLineA"/>
              <a:cs typeface="HeadLineA"/>
              <a:sym typeface="HeadLineA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AFAFA"/>
        </a:solidFill>
      </p:bgPr>
    </p:bg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70"/>
          <p:cNvSpPr txBox="1"/>
          <p:nvPr/>
        </p:nvSpPr>
        <p:spPr>
          <a:xfrm>
            <a:off x="2463375" y="3657625"/>
            <a:ext cx="4359600" cy="104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solidFill>
                <a:schemeClr val="dk1"/>
              </a:solidFill>
              <a:latin typeface="HeadLineA"/>
              <a:ea typeface="HeadLineA"/>
              <a:cs typeface="HeadLineA"/>
              <a:sym typeface="HeadLineA"/>
            </a:endParaRPr>
          </a:p>
        </p:txBody>
      </p:sp>
      <p:pic>
        <p:nvPicPr>
          <p:cNvPr id="667" name="Google Shape;667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4686" y="909295"/>
            <a:ext cx="2015776" cy="1913074"/>
          </a:xfrm>
          <a:prstGeom prst="rect">
            <a:avLst/>
          </a:prstGeom>
          <a:noFill/>
          <a:ln>
            <a:noFill/>
          </a:ln>
        </p:spPr>
      </p:pic>
      <p:sp>
        <p:nvSpPr>
          <p:cNvPr id="668" name="Google Shape;668;p70"/>
          <p:cNvSpPr/>
          <p:nvPr/>
        </p:nvSpPr>
        <p:spPr>
          <a:xfrm>
            <a:off x="3341638" y="1650100"/>
            <a:ext cx="590400" cy="590400"/>
          </a:xfrm>
          <a:prstGeom prst="mathPlus">
            <a:avLst>
              <a:gd fmla="val 23520" name="adj1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69" name="Google Shape;669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3687" y="1425783"/>
            <a:ext cx="926950" cy="926964"/>
          </a:xfrm>
          <a:prstGeom prst="rect">
            <a:avLst/>
          </a:prstGeom>
          <a:noFill/>
          <a:ln>
            <a:noFill/>
          </a:ln>
        </p:spPr>
      </p:pic>
      <p:pic>
        <p:nvPicPr>
          <p:cNvPr id="670" name="Google Shape;670;p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00961" y="1452893"/>
            <a:ext cx="1041893" cy="1041908"/>
          </a:xfrm>
          <a:prstGeom prst="rect">
            <a:avLst/>
          </a:prstGeom>
          <a:noFill/>
          <a:ln>
            <a:noFill/>
          </a:ln>
        </p:spPr>
      </p:pic>
      <p:pic>
        <p:nvPicPr>
          <p:cNvPr id="671" name="Google Shape;671;p7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50938" y="1318902"/>
            <a:ext cx="1140723" cy="1140741"/>
          </a:xfrm>
          <a:prstGeom prst="rect">
            <a:avLst/>
          </a:prstGeom>
          <a:noFill/>
          <a:ln>
            <a:noFill/>
          </a:ln>
        </p:spPr>
      </p:pic>
      <p:sp>
        <p:nvSpPr>
          <p:cNvPr id="672" name="Google Shape;672;p70"/>
          <p:cNvSpPr txBox="1"/>
          <p:nvPr/>
        </p:nvSpPr>
        <p:spPr>
          <a:xfrm>
            <a:off x="1377475" y="3194250"/>
            <a:ext cx="6998400" cy="104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600">
                <a:solidFill>
                  <a:srgbClr val="D61F26"/>
                </a:solidFill>
                <a:latin typeface="HeadLineA"/>
                <a:ea typeface="HeadLineA"/>
                <a:cs typeface="HeadLineA"/>
                <a:sym typeface="HeadLineA"/>
              </a:rPr>
              <a:t>날씨</a:t>
            </a:r>
            <a:r>
              <a:rPr b="1" lang="ko" sz="3600">
                <a:latin typeface="HeadLineA"/>
                <a:ea typeface="HeadLineA"/>
                <a:cs typeface="HeadLineA"/>
                <a:sym typeface="HeadLineA"/>
              </a:rPr>
              <a:t>에 따른 </a:t>
            </a:r>
            <a:r>
              <a:rPr b="1" lang="ko" sz="3600">
                <a:solidFill>
                  <a:srgbClr val="D61F26"/>
                </a:solidFill>
                <a:latin typeface="HeadLineA"/>
                <a:ea typeface="HeadLineA"/>
                <a:cs typeface="HeadLineA"/>
                <a:sym typeface="HeadLineA"/>
              </a:rPr>
              <a:t>적절한 메뉴</a:t>
            </a:r>
            <a:r>
              <a:rPr b="1" lang="ko" sz="3600">
                <a:latin typeface="HeadLineA"/>
                <a:ea typeface="HeadLineA"/>
                <a:cs typeface="HeadLineA"/>
                <a:sym typeface="HeadLineA"/>
              </a:rPr>
              <a:t>를 추천!</a:t>
            </a:r>
            <a:endParaRPr b="1" sz="3600">
              <a:solidFill>
                <a:schemeClr val="dk1"/>
              </a:solidFill>
              <a:latin typeface="HeadLineA"/>
              <a:ea typeface="HeadLineA"/>
              <a:cs typeface="HeadLineA"/>
              <a:sym typeface="HeadLineA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AFAFA"/>
        </a:solidFill>
      </p:bgPr>
    </p:bg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71"/>
          <p:cNvSpPr txBox="1"/>
          <p:nvPr/>
        </p:nvSpPr>
        <p:spPr>
          <a:xfrm>
            <a:off x="3119850" y="876000"/>
            <a:ext cx="2904300" cy="11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6500">
                <a:latin typeface="HeadLineA"/>
                <a:ea typeface="HeadLineA"/>
                <a:cs typeface="HeadLineA"/>
                <a:sym typeface="HeadLineA"/>
              </a:rPr>
              <a:t>날씨 yo</a:t>
            </a:r>
            <a:endParaRPr b="1" sz="6500">
              <a:latin typeface="HeadLineA"/>
              <a:ea typeface="HeadLineA"/>
              <a:cs typeface="HeadLineA"/>
              <a:sym typeface="HeadLineA"/>
            </a:endParaRPr>
          </a:p>
        </p:txBody>
      </p:sp>
      <p:sp>
        <p:nvSpPr>
          <p:cNvPr id="678" name="Google Shape;678;p71"/>
          <p:cNvSpPr txBox="1"/>
          <p:nvPr/>
        </p:nvSpPr>
        <p:spPr>
          <a:xfrm>
            <a:off x="2006100" y="3162000"/>
            <a:ext cx="5199900" cy="11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6500">
                <a:solidFill>
                  <a:srgbClr val="D61F26"/>
                </a:solidFill>
                <a:latin typeface="HeadLineA"/>
                <a:ea typeface="HeadLineA"/>
                <a:cs typeface="HeadLineA"/>
                <a:sym typeface="HeadLineA"/>
              </a:rPr>
              <a:t>날씨</a:t>
            </a:r>
            <a:r>
              <a:rPr b="1" lang="ko" sz="6500">
                <a:latin typeface="HeadLineA"/>
                <a:ea typeface="HeadLineA"/>
                <a:cs typeface="HeadLineA"/>
                <a:sym typeface="HeadLineA"/>
              </a:rPr>
              <a:t> + </a:t>
            </a:r>
            <a:r>
              <a:rPr b="1" lang="ko" sz="6500">
                <a:solidFill>
                  <a:srgbClr val="D61F26"/>
                </a:solidFill>
                <a:latin typeface="HeadLineA"/>
                <a:ea typeface="HeadLineA"/>
                <a:cs typeface="HeadLineA"/>
                <a:sym typeface="HeadLineA"/>
              </a:rPr>
              <a:t>yo</a:t>
            </a:r>
            <a:r>
              <a:rPr b="1" lang="ko" sz="6500">
                <a:latin typeface="HeadLineA"/>
                <a:ea typeface="HeadLineA"/>
                <a:cs typeface="HeadLineA"/>
                <a:sym typeface="HeadLineA"/>
              </a:rPr>
              <a:t>giyo</a:t>
            </a:r>
            <a:endParaRPr b="1" sz="6500">
              <a:latin typeface="HeadLineA"/>
              <a:ea typeface="HeadLineA"/>
              <a:cs typeface="HeadLineA"/>
              <a:sym typeface="HeadLine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AFAFA"/>
        </a:solid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14625" y="2310975"/>
            <a:ext cx="1781375" cy="1781375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8"/>
          <p:cNvSpPr txBox="1"/>
          <p:nvPr/>
        </p:nvSpPr>
        <p:spPr>
          <a:xfrm>
            <a:off x="259150" y="240125"/>
            <a:ext cx="70908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latin typeface="HeadLineA"/>
                <a:ea typeface="HeadLineA"/>
                <a:cs typeface="HeadLineA"/>
                <a:sym typeface="HeadLineA"/>
              </a:rPr>
              <a:t>그래</a:t>
            </a:r>
            <a:r>
              <a:rPr lang="ko" sz="2400">
                <a:latin typeface="HeadLineA"/>
                <a:ea typeface="HeadLineA"/>
                <a:cs typeface="HeadLineA"/>
                <a:sym typeface="HeadLineA"/>
              </a:rPr>
              <a:t>서 직접 기획하고, 개발하게 된 추가 기능들</a:t>
            </a:r>
            <a:endParaRPr sz="2400">
              <a:latin typeface="HeadLineA"/>
              <a:ea typeface="HeadLineA"/>
              <a:cs typeface="HeadLineA"/>
              <a:sym typeface="HeadLineA"/>
            </a:endParaRPr>
          </a:p>
        </p:txBody>
      </p:sp>
      <p:sp>
        <p:nvSpPr>
          <p:cNvPr id="91" name="Google Shape;91;p18"/>
          <p:cNvSpPr txBox="1"/>
          <p:nvPr/>
        </p:nvSpPr>
        <p:spPr>
          <a:xfrm>
            <a:off x="727313" y="1641200"/>
            <a:ext cx="19866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latin typeface="HeadLineA"/>
                <a:ea typeface="HeadLineA"/>
                <a:cs typeface="HeadLineA"/>
                <a:sym typeface="HeadLineA"/>
              </a:rPr>
              <a:t>랜덤메</a:t>
            </a:r>
            <a:r>
              <a:rPr lang="ko" sz="2400">
                <a:latin typeface="HeadLineA"/>
                <a:ea typeface="HeadLineA"/>
                <a:cs typeface="HeadLineA"/>
                <a:sym typeface="HeadLineA"/>
              </a:rPr>
              <a:t>뉴 Pick</a:t>
            </a:r>
            <a:endParaRPr sz="2400">
              <a:latin typeface="HeadLineA"/>
              <a:ea typeface="HeadLineA"/>
              <a:cs typeface="HeadLineA"/>
              <a:sym typeface="HeadLineA"/>
            </a:endParaRPr>
          </a:p>
        </p:txBody>
      </p:sp>
      <p:sp>
        <p:nvSpPr>
          <p:cNvPr id="92" name="Google Shape;92;p18"/>
          <p:cNvSpPr txBox="1"/>
          <p:nvPr/>
        </p:nvSpPr>
        <p:spPr>
          <a:xfrm>
            <a:off x="3989845" y="1641200"/>
            <a:ext cx="11643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latin typeface="HeadLineA"/>
                <a:ea typeface="HeadLineA"/>
                <a:cs typeface="HeadLineA"/>
                <a:sym typeface="HeadLineA"/>
              </a:rPr>
              <a:t>날씨 yo</a:t>
            </a:r>
            <a:endParaRPr sz="2400">
              <a:latin typeface="HeadLineA"/>
              <a:ea typeface="HeadLineA"/>
              <a:cs typeface="HeadLineA"/>
              <a:sym typeface="HeadLineA"/>
            </a:endParaRPr>
          </a:p>
        </p:txBody>
      </p:sp>
      <p:sp>
        <p:nvSpPr>
          <p:cNvPr id="93" name="Google Shape;93;p18"/>
          <p:cNvSpPr txBox="1"/>
          <p:nvPr/>
        </p:nvSpPr>
        <p:spPr>
          <a:xfrm>
            <a:off x="6430075" y="1691525"/>
            <a:ext cx="22293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latin typeface="HeadLineA"/>
                <a:ea typeface="HeadLineA"/>
                <a:cs typeface="HeadLineA"/>
                <a:sym typeface="HeadLineA"/>
              </a:rPr>
              <a:t>요기요 Gift Card</a:t>
            </a:r>
            <a:endParaRPr sz="2400">
              <a:latin typeface="HeadLineA"/>
              <a:ea typeface="HeadLineA"/>
              <a:cs typeface="HeadLineA"/>
              <a:sym typeface="HeadLineA"/>
            </a:endParaRPr>
          </a:p>
        </p:txBody>
      </p:sp>
      <p:pic>
        <p:nvPicPr>
          <p:cNvPr id="94" name="Google Shape;9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1888" y="2451050"/>
            <a:ext cx="1617475" cy="161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63263" y="2392925"/>
            <a:ext cx="1617475" cy="1617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AFAFA"/>
        </a:solidFill>
      </p:bgPr>
    </p:bg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72"/>
          <p:cNvSpPr txBox="1"/>
          <p:nvPr/>
        </p:nvSpPr>
        <p:spPr>
          <a:xfrm>
            <a:off x="3452250" y="2019000"/>
            <a:ext cx="2239500" cy="11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6500">
                <a:latin typeface="HeadLineA"/>
                <a:ea typeface="HeadLineA"/>
                <a:cs typeface="HeadLineA"/>
                <a:sym typeface="HeadLineA"/>
              </a:rPr>
              <a:t>WHAT?</a:t>
            </a:r>
            <a:endParaRPr b="1" sz="6500">
              <a:latin typeface="HeadLineA"/>
              <a:ea typeface="HeadLineA"/>
              <a:cs typeface="HeadLineA"/>
              <a:sym typeface="HeadLineA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AFAFA"/>
        </a:solidFill>
      </p:bgPr>
    </p:bg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88" name="Google Shape;688;p73"/>
          <p:cNvGraphicFramePr/>
          <p:nvPr/>
        </p:nvGraphicFramePr>
        <p:xfrm>
          <a:off x="810738" y="13227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{40EE99BF-0687-463C-A00B-9E3E1EFD0C24}</a:tableStyleId>
              </a:tblPr>
              <a:tblGrid>
                <a:gridCol w="631525"/>
                <a:gridCol w="1449225"/>
                <a:gridCol w="963050"/>
                <a:gridCol w="1206150"/>
              </a:tblGrid>
              <a:tr h="449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800">
                        <a:latin typeface="HeadLineA"/>
                        <a:ea typeface="HeadLineA"/>
                        <a:cs typeface="HeadLineA"/>
                        <a:sym typeface="HeadLine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800">
                          <a:latin typeface="HeadLineA"/>
                          <a:ea typeface="HeadLineA"/>
                          <a:cs typeface="HeadLineA"/>
                          <a:sym typeface="HeadLineA"/>
                        </a:rPr>
                        <a:t>메뉴</a:t>
                      </a:r>
                      <a:endParaRPr b="1" sz="1800">
                        <a:latin typeface="HeadLineA"/>
                        <a:ea typeface="HeadLineA"/>
                        <a:cs typeface="HeadLineA"/>
                        <a:sym typeface="HeadLine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800">
                          <a:latin typeface="HeadLineA"/>
                          <a:ea typeface="HeadLineA"/>
                          <a:cs typeface="HeadLineA"/>
                          <a:sym typeface="HeadLineA"/>
                        </a:rPr>
                        <a:t>날씨</a:t>
                      </a:r>
                      <a:endParaRPr sz="1800">
                        <a:latin typeface="HeadLineA"/>
                        <a:ea typeface="HeadLineA"/>
                        <a:cs typeface="HeadLineA"/>
                        <a:sym typeface="HeadLine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800">
                          <a:latin typeface="HeadLineA"/>
                          <a:ea typeface="HeadLineA"/>
                          <a:cs typeface="HeadLineA"/>
                          <a:sym typeface="HeadLineA"/>
                        </a:rPr>
                        <a:t>주소</a:t>
                      </a:r>
                      <a:endParaRPr sz="1800">
                        <a:latin typeface="HeadLineA"/>
                        <a:ea typeface="HeadLineA"/>
                        <a:cs typeface="HeadLineA"/>
                        <a:sym typeface="HeadLineA"/>
                      </a:endParaRPr>
                    </a:p>
                  </a:txBody>
                  <a:tcPr marT="91425" marB="91425" marR="91425" marL="91425"/>
                </a:tc>
              </a:tr>
              <a:tr h="339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800">
                          <a:latin typeface="HeadLineA"/>
                          <a:ea typeface="HeadLineA"/>
                          <a:cs typeface="HeadLineA"/>
                          <a:sym typeface="HeadLineA"/>
                        </a:rPr>
                        <a:t>1</a:t>
                      </a:r>
                      <a:endParaRPr b="1" sz="1800">
                        <a:latin typeface="HeadLineA"/>
                        <a:ea typeface="HeadLineA"/>
                        <a:cs typeface="HeadLineA"/>
                        <a:sym typeface="HeadLine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800">
                          <a:solidFill>
                            <a:schemeClr val="dk1"/>
                          </a:solidFill>
                          <a:latin typeface="HeadLineA"/>
                          <a:ea typeface="HeadLineA"/>
                          <a:cs typeface="HeadLineA"/>
                          <a:sym typeface="HeadLineA"/>
                        </a:rPr>
                        <a:t>아이스크림</a:t>
                      </a:r>
                      <a:endParaRPr b="1" sz="1800">
                        <a:latin typeface="HeadLineA"/>
                        <a:ea typeface="HeadLineA"/>
                        <a:cs typeface="HeadLineA"/>
                        <a:sym typeface="HeadLine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800">
                          <a:solidFill>
                            <a:schemeClr val="dk1"/>
                          </a:solidFill>
                          <a:latin typeface="HeadLineA"/>
                          <a:ea typeface="HeadLineA"/>
                          <a:cs typeface="HeadLineA"/>
                          <a:sym typeface="HeadLineA"/>
                        </a:rPr>
                        <a:t>더움</a:t>
                      </a:r>
                      <a:endParaRPr sz="1800">
                        <a:solidFill>
                          <a:schemeClr val="dk1"/>
                        </a:solidFill>
                        <a:latin typeface="HeadLineA"/>
                        <a:ea typeface="HeadLineA"/>
                        <a:cs typeface="HeadLineA"/>
                        <a:sym typeface="HeadLine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800">
                          <a:solidFill>
                            <a:schemeClr val="dk1"/>
                          </a:solidFill>
                          <a:latin typeface="HeadLineA"/>
                          <a:ea typeface="HeadLineA"/>
                          <a:cs typeface="HeadLineA"/>
                          <a:sym typeface="HeadLineA"/>
                        </a:rPr>
                        <a:t>서초 2동</a:t>
                      </a:r>
                      <a:endParaRPr sz="1800">
                        <a:solidFill>
                          <a:schemeClr val="dk1"/>
                        </a:solidFill>
                        <a:latin typeface="HeadLineA"/>
                        <a:ea typeface="HeadLineA"/>
                        <a:cs typeface="HeadLineA"/>
                        <a:sym typeface="HeadLineA"/>
                      </a:endParaRPr>
                    </a:p>
                  </a:txBody>
                  <a:tcPr marT="91425" marB="91425" marR="91425" marL="91425"/>
                </a:tc>
              </a:tr>
              <a:tr h="339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800">
                          <a:latin typeface="HeadLineA"/>
                          <a:ea typeface="HeadLineA"/>
                          <a:cs typeface="HeadLineA"/>
                          <a:sym typeface="HeadLineA"/>
                        </a:rPr>
                        <a:t>2</a:t>
                      </a:r>
                      <a:endParaRPr b="1" sz="1800">
                        <a:latin typeface="HeadLineA"/>
                        <a:ea typeface="HeadLineA"/>
                        <a:cs typeface="HeadLineA"/>
                        <a:sym typeface="HeadLine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800">
                          <a:solidFill>
                            <a:schemeClr val="dk1"/>
                          </a:solidFill>
                          <a:latin typeface="HeadLineA"/>
                          <a:ea typeface="HeadLineA"/>
                          <a:cs typeface="HeadLineA"/>
                          <a:sym typeface="HeadLineA"/>
                        </a:rPr>
                        <a:t>아이스크림</a:t>
                      </a:r>
                      <a:endParaRPr b="1" sz="1800">
                        <a:solidFill>
                          <a:schemeClr val="dk1"/>
                        </a:solidFill>
                        <a:latin typeface="HeadLineA"/>
                        <a:ea typeface="HeadLineA"/>
                        <a:cs typeface="HeadLineA"/>
                        <a:sym typeface="HeadLine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800">
                          <a:solidFill>
                            <a:schemeClr val="dk1"/>
                          </a:solidFill>
                          <a:latin typeface="HeadLineA"/>
                          <a:ea typeface="HeadLineA"/>
                          <a:cs typeface="HeadLineA"/>
                          <a:sym typeface="HeadLineA"/>
                        </a:rPr>
                        <a:t>더움</a:t>
                      </a:r>
                      <a:endParaRPr sz="1800">
                        <a:solidFill>
                          <a:schemeClr val="dk1"/>
                        </a:solidFill>
                        <a:latin typeface="HeadLineA"/>
                        <a:ea typeface="HeadLineA"/>
                        <a:cs typeface="HeadLineA"/>
                        <a:sym typeface="HeadLine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800">
                          <a:solidFill>
                            <a:schemeClr val="dk1"/>
                          </a:solidFill>
                          <a:latin typeface="HeadLineA"/>
                          <a:ea typeface="HeadLineA"/>
                          <a:cs typeface="HeadLineA"/>
                          <a:sym typeface="HeadLineA"/>
                        </a:rPr>
                        <a:t>서초 2동</a:t>
                      </a:r>
                      <a:endParaRPr sz="1800">
                        <a:solidFill>
                          <a:schemeClr val="dk1"/>
                        </a:solidFill>
                        <a:latin typeface="HeadLineA"/>
                        <a:ea typeface="HeadLineA"/>
                        <a:cs typeface="HeadLineA"/>
                        <a:sym typeface="HeadLineA"/>
                      </a:endParaRPr>
                    </a:p>
                  </a:txBody>
                  <a:tcPr marT="91425" marB="91425" marR="91425" marL="91425"/>
                </a:tc>
              </a:tr>
              <a:tr h="3827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800">
                          <a:latin typeface="HeadLineA"/>
                          <a:ea typeface="HeadLineA"/>
                          <a:cs typeface="HeadLineA"/>
                          <a:sym typeface="HeadLineA"/>
                        </a:rPr>
                        <a:t>3</a:t>
                      </a:r>
                      <a:endParaRPr b="1" sz="1800">
                        <a:latin typeface="HeadLineA"/>
                        <a:ea typeface="HeadLineA"/>
                        <a:cs typeface="HeadLineA"/>
                        <a:sym typeface="HeadLine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800">
                          <a:solidFill>
                            <a:schemeClr val="dk1"/>
                          </a:solidFill>
                          <a:latin typeface="HeadLineA"/>
                          <a:ea typeface="HeadLineA"/>
                          <a:cs typeface="HeadLineA"/>
                          <a:sym typeface="HeadLineA"/>
                        </a:rPr>
                        <a:t>아이스크림</a:t>
                      </a:r>
                      <a:endParaRPr b="1" sz="1800">
                        <a:latin typeface="HeadLineA"/>
                        <a:ea typeface="HeadLineA"/>
                        <a:cs typeface="HeadLineA"/>
                        <a:sym typeface="HeadLine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800">
                          <a:solidFill>
                            <a:schemeClr val="dk1"/>
                          </a:solidFill>
                          <a:latin typeface="HeadLineA"/>
                          <a:ea typeface="HeadLineA"/>
                          <a:cs typeface="HeadLineA"/>
                          <a:sym typeface="HeadLineA"/>
                        </a:rPr>
                        <a:t>더움</a:t>
                      </a:r>
                      <a:endParaRPr sz="1800">
                        <a:solidFill>
                          <a:schemeClr val="dk1"/>
                        </a:solidFill>
                        <a:latin typeface="HeadLineA"/>
                        <a:ea typeface="HeadLineA"/>
                        <a:cs typeface="HeadLineA"/>
                        <a:sym typeface="HeadLine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800">
                          <a:solidFill>
                            <a:schemeClr val="dk1"/>
                          </a:solidFill>
                          <a:latin typeface="HeadLineA"/>
                          <a:ea typeface="HeadLineA"/>
                          <a:cs typeface="HeadLineA"/>
                          <a:sym typeface="HeadLineA"/>
                        </a:rPr>
                        <a:t>서초 2동</a:t>
                      </a:r>
                      <a:endParaRPr sz="1800">
                        <a:solidFill>
                          <a:schemeClr val="dk1"/>
                        </a:solidFill>
                        <a:latin typeface="HeadLineA"/>
                        <a:ea typeface="HeadLineA"/>
                        <a:cs typeface="HeadLineA"/>
                        <a:sym typeface="HeadLineA"/>
                      </a:endParaRPr>
                    </a:p>
                  </a:txBody>
                  <a:tcPr marT="91425" marB="91425" marR="91425" marL="91425"/>
                </a:tc>
              </a:tr>
              <a:tr h="392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800">
                          <a:latin typeface="HeadLineA"/>
                          <a:ea typeface="HeadLineA"/>
                          <a:cs typeface="HeadLineA"/>
                          <a:sym typeface="HeadLineA"/>
                        </a:rPr>
                        <a:t>4</a:t>
                      </a:r>
                      <a:endParaRPr b="1" sz="1800">
                        <a:latin typeface="HeadLineA"/>
                        <a:ea typeface="HeadLineA"/>
                        <a:cs typeface="HeadLineA"/>
                        <a:sym typeface="HeadLine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800">
                          <a:solidFill>
                            <a:schemeClr val="dk1"/>
                          </a:solidFill>
                          <a:latin typeface="HeadLineA"/>
                          <a:ea typeface="HeadLineA"/>
                          <a:cs typeface="HeadLineA"/>
                          <a:sym typeface="HeadLineA"/>
                        </a:rPr>
                        <a:t>삼계탕</a:t>
                      </a:r>
                      <a:endParaRPr b="1" sz="1800">
                        <a:solidFill>
                          <a:schemeClr val="dk1"/>
                        </a:solidFill>
                        <a:latin typeface="HeadLineA"/>
                        <a:ea typeface="HeadLineA"/>
                        <a:cs typeface="HeadLineA"/>
                        <a:sym typeface="HeadLine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800">
                          <a:solidFill>
                            <a:schemeClr val="dk1"/>
                          </a:solidFill>
                          <a:latin typeface="HeadLineA"/>
                          <a:ea typeface="HeadLineA"/>
                          <a:cs typeface="HeadLineA"/>
                          <a:sym typeface="HeadLineA"/>
                        </a:rPr>
                        <a:t>더움</a:t>
                      </a:r>
                      <a:endParaRPr sz="1800">
                        <a:solidFill>
                          <a:schemeClr val="dk1"/>
                        </a:solidFill>
                        <a:latin typeface="HeadLineA"/>
                        <a:ea typeface="HeadLineA"/>
                        <a:cs typeface="HeadLineA"/>
                        <a:sym typeface="HeadLine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800">
                          <a:solidFill>
                            <a:schemeClr val="dk1"/>
                          </a:solidFill>
                          <a:latin typeface="HeadLineA"/>
                          <a:ea typeface="HeadLineA"/>
                          <a:cs typeface="HeadLineA"/>
                          <a:sym typeface="HeadLineA"/>
                        </a:rPr>
                        <a:t>서초 2동</a:t>
                      </a:r>
                      <a:endParaRPr sz="1800">
                        <a:solidFill>
                          <a:schemeClr val="dk1"/>
                        </a:solidFill>
                        <a:latin typeface="HeadLineA"/>
                        <a:ea typeface="HeadLineA"/>
                        <a:cs typeface="HeadLineA"/>
                        <a:sym typeface="HeadLineA"/>
                      </a:endParaRPr>
                    </a:p>
                  </a:txBody>
                  <a:tcPr marT="91425" marB="91425" marR="91425" marL="91425"/>
                </a:tc>
              </a:tr>
              <a:tr h="392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800">
                          <a:latin typeface="HeadLineA"/>
                          <a:ea typeface="HeadLineA"/>
                          <a:cs typeface="HeadLineA"/>
                          <a:sym typeface="HeadLineA"/>
                        </a:rPr>
                        <a:t>5</a:t>
                      </a:r>
                      <a:endParaRPr b="1" sz="1800">
                        <a:latin typeface="HeadLineA"/>
                        <a:ea typeface="HeadLineA"/>
                        <a:cs typeface="HeadLineA"/>
                        <a:sym typeface="HeadLine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800">
                          <a:solidFill>
                            <a:schemeClr val="dk1"/>
                          </a:solidFill>
                          <a:latin typeface="HeadLineA"/>
                          <a:ea typeface="HeadLineA"/>
                          <a:cs typeface="HeadLineA"/>
                          <a:sym typeface="HeadLineA"/>
                        </a:rPr>
                        <a:t>삼계탕</a:t>
                      </a:r>
                      <a:endParaRPr b="1" sz="1800">
                        <a:solidFill>
                          <a:schemeClr val="dk1"/>
                        </a:solidFill>
                        <a:latin typeface="HeadLineA"/>
                        <a:ea typeface="HeadLineA"/>
                        <a:cs typeface="HeadLineA"/>
                        <a:sym typeface="HeadLine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800">
                          <a:solidFill>
                            <a:schemeClr val="dk1"/>
                          </a:solidFill>
                          <a:latin typeface="HeadLineA"/>
                          <a:ea typeface="HeadLineA"/>
                          <a:cs typeface="HeadLineA"/>
                          <a:sym typeface="HeadLineA"/>
                        </a:rPr>
                        <a:t>더움</a:t>
                      </a:r>
                      <a:endParaRPr sz="1800">
                        <a:solidFill>
                          <a:schemeClr val="dk1"/>
                        </a:solidFill>
                        <a:latin typeface="HeadLineA"/>
                        <a:ea typeface="HeadLineA"/>
                        <a:cs typeface="HeadLineA"/>
                        <a:sym typeface="HeadLine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800">
                          <a:solidFill>
                            <a:schemeClr val="dk1"/>
                          </a:solidFill>
                          <a:latin typeface="HeadLineA"/>
                          <a:ea typeface="HeadLineA"/>
                          <a:cs typeface="HeadLineA"/>
                          <a:sym typeface="HeadLineA"/>
                        </a:rPr>
                        <a:t>서초 2동</a:t>
                      </a:r>
                      <a:endParaRPr sz="1800">
                        <a:solidFill>
                          <a:schemeClr val="dk1"/>
                        </a:solidFill>
                        <a:latin typeface="HeadLineA"/>
                        <a:ea typeface="HeadLineA"/>
                        <a:cs typeface="HeadLineA"/>
                        <a:sym typeface="HeadLineA"/>
                      </a:endParaRPr>
                    </a:p>
                  </a:txBody>
                  <a:tcPr marT="91425" marB="91425" marR="91425" marL="91425"/>
                </a:tc>
              </a:tr>
              <a:tr h="392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800">
                          <a:latin typeface="HeadLineA"/>
                          <a:ea typeface="HeadLineA"/>
                          <a:cs typeface="HeadLineA"/>
                          <a:sym typeface="HeadLineA"/>
                        </a:rPr>
                        <a:t>6</a:t>
                      </a:r>
                      <a:endParaRPr b="1" sz="1800">
                        <a:latin typeface="HeadLineA"/>
                        <a:ea typeface="HeadLineA"/>
                        <a:cs typeface="HeadLineA"/>
                        <a:sym typeface="HeadLine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800">
                          <a:solidFill>
                            <a:schemeClr val="dk1"/>
                          </a:solidFill>
                          <a:latin typeface="HeadLineA"/>
                          <a:ea typeface="HeadLineA"/>
                          <a:cs typeface="HeadLineA"/>
                          <a:sym typeface="HeadLineA"/>
                        </a:rPr>
                        <a:t>팥빙수</a:t>
                      </a:r>
                      <a:endParaRPr b="1" sz="1800">
                        <a:solidFill>
                          <a:schemeClr val="dk1"/>
                        </a:solidFill>
                        <a:latin typeface="HeadLineA"/>
                        <a:ea typeface="HeadLineA"/>
                        <a:cs typeface="HeadLineA"/>
                        <a:sym typeface="HeadLine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800">
                          <a:solidFill>
                            <a:schemeClr val="dk1"/>
                          </a:solidFill>
                          <a:latin typeface="HeadLineA"/>
                          <a:ea typeface="HeadLineA"/>
                          <a:cs typeface="HeadLineA"/>
                          <a:sym typeface="HeadLineA"/>
                        </a:rPr>
                        <a:t>더움</a:t>
                      </a:r>
                      <a:endParaRPr sz="1800">
                        <a:solidFill>
                          <a:schemeClr val="dk1"/>
                        </a:solidFill>
                        <a:latin typeface="HeadLineA"/>
                        <a:ea typeface="HeadLineA"/>
                        <a:cs typeface="HeadLineA"/>
                        <a:sym typeface="HeadLine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800">
                          <a:solidFill>
                            <a:schemeClr val="dk1"/>
                          </a:solidFill>
                          <a:latin typeface="HeadLineA"/>
                          <a:ea typeface="HeadLineA"/>
                          <a:cs typeface="HeadLineA"/>
                          <a:sym typeface="HeadLineA"/>
                        </a:rPr>
                        <a:t>서초 2동</a:t>
                      </a:r>
                      <a:endParaRPr sz="1800">
                        <a:solidFill>
                          <a:schemeClr val="dk1"/>
                        </a:solidFill>
                        <a:latin typeface="HeadLineA"/>
                        <a:ea typeface="HeadLineA"/>
                        <a:cs typeface="HeadLineA"/>
                        <a:sym typeface="HeadLineA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689" name="Google Shape;689;p73"/>
          <p:cNvSpPr txBox="1"/>
          <p:nvPr/>
        </p:nvSpPr>
        <p:spPr>
          <a:xfrm>
            <a:off x="691788" y="607250"/>
            <a:ext cx="2450400" cy="2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400">
                <a:latin typeface="HeadLineA"/>
                <a:ea typeface="HeadLineA"/>
                <a:cs typeface="HeadLineA"/>
                <a:sym typeface="HeadLineA"/>
              </a:rPr>
              <a:t>주문 내역</a:t>
            </a:r>
            <a:endParaRPr b="1" sz="2400">
              <a:latin typeface="HeadLineA"/>
              <a:ea typeface="HeadLineA"/>
              <a:cs typeface="HeadLineA"/>
              <a:sym typeface="HeadLineA"/>
            </a:endParaRPr>
          </a:p>
        </p:txBody>
      </p:sp>
      <p:sp>
        <p:nvSpPr>
          <p:cNvPr id="690" name="Google Shape;690;p73"/>
          <p:cNvSpPr/>
          <p:nvPr/>
        </p:nvSpPr>
        <p:spPr>
          <a:xfrm>
            <a:off x="1452875" y="1786725"/>
            <a:ext cx="1449000" cy="1356600"/>
          </a:xfrm>
          <a:prstGeom prst="rect">
            <a:avLst/>
          </a:prstGeom>
          <a:noFill/>
          <a:ln cap="flat" cmpd="sng" w="38100">
            <a:solidFill>
              <a:srgbClr val="D61F2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1" name="Google Shape;691;p73"/>
          <p:cNvSpPr/>
          <p:nvPr/>
        </p:nvSpPr>
        <p:spPr>
          <a:xfrm>
            <a:off x="1442275" y="3149650"/>
            <a:ext cx="1449000" cy="918300"/>
          </a:xfrm>
          <a:prstGeom prst="rect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2" name="Google Shape;692;p73"/>
          <p:cNvSpPr/>
          <p:nvPr/>
        </p:nvSpPr>
        <p:spPr>
          <a:xfrm>
            <a:off x="1442275" y="4067800"/>
            <a:ext cx="1449000" cy="459000"/>
          </a:xfrm>
          <a:prstGeom prst="rect">
            <a:avLst/>
          </a:prstGeom>
          <a:noFill/>
          <a:ln cap="flat" cmpd="sng" w="38100">
            <a:solidFill>
              <a:srgbClr val="2BCF2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3" name="Google Shape;693;p73"/>
          <p:cNvSpPr txBox="1"/>
          <p:nvPr/>
        </p:nvSpPr>
        <p:spPr>
          <a:xfrm>
            <a:off x="5673675" y="1997938"/>
            <a:ext cx="2785800" cy="17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latin typeface="HeadLineA"/>
                <a:ea typeface="HeadLineA"/>
                <a:cs typeface="HeadLineA"/>
                <a:sym typeface="HeadLineA"/>
              </a:rPr>
              <a:t>1위 </a:t>
            </a:r>
            <a:r>
              <a:rPr b="1" lang="ko" sz="3000">
                <a:solidFill>
                  <a:srgbClr val="D61F26"/>
                </a:solidFill>
                <a:latin typeface="HeadLineA"/>
                <a:ea typeface="HeadLineA"/>
                <a:cs typeface="HeadLineA"/>
                <a:sym typeface="HeadLineA"/>
              </a:rPr>
              <a:t>아이스크림</a:t>
            </a:r>
            <a:endParaRPr b="1" sz="3000">
              <a:solidFill>
                <a:srgbClr val="D61F26"/>
              </a:solidFill>
              <a:latin typeface="HeadLineA"/>
              <a:ea typeface="HeadLineA"/>
              <a:cs typeface="HeadLineA"/>
              <a:sym typeface="HeadLine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latin typeface="HeadLineA"/>
                <a:ea typeface="HeadLineA"/>
                <a:cs typeface="HeadLineA"/>
                <a:sym typeface="HeadLineA"/>
              </a:rPr>
              <a:t>2위 </a:t>
            </a:r>
            <a:r>
              <a:rPr b="1" lang="ko" sz="3000">
                <a:solidFill>
                  <a:schemeClr val="accent1"/>
                </a:solidFill>
                <a:latin typeface="HeadLineA"/>
                <a:ea typeface="HeadLineA"/>
                <a:cs typeface="HeadLineA"/>
                <a:sym typeface="HeadLineA"/>
              </a:rPr>
              <a:t>삼계탕</a:t>
            </a:r>
            <a:endParaRPr b="1" sz="3000">
              <a:solidFill>
                <a:schemeClr val="accent1"/>
              </a:solidFill>
              <a:latin typeface="HeadLineA"/>
              <a:ea typeface="HeadLineA"/>
              <a:cs typeface="HeadLineA"/>
              <a:sym typeface="HeadLine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latin typeface="HeadLineA"/>
                <a:ea typeface="HeadLineA"/>
                <a:cs typeface="HeadLineA"/>
                <a:sym typeface="HeadLineA"/>
              </a:rPr>
              <a:t>3위 </a:t>
            </a:r>
            <a:r>
              <a:rPr b="1" lang="ko" sz="3000">
                <a:solidFill>
                  <a:srgbClr val="2BCF25"/>
                </a:solidFill>
                <a:latin typeface="HeadLineA"/>
                <a:ea typeface="HeadLineA"/>
                <a:cs typeface="HeadLineA"/>
                <a:sym typeface="HeadLineA"/>
              </a:rPr>
              <a:t>팥빙수</a:t>
            </a:r>
            <a:endParaRPr b="1" sz="3000">
              <a:solidFill>
                <a:srgbClr val="2BCF25"/>
              </a:solidFill>
              <a:latin typeface="HeadLineA"/>
              <a:ea typeface="HeadLineA"/>
              <a:cs typeface="HeadLineA"/>
              <a:sym typeface="HeadLineA"/>
            </a:endParaRPr>
          </a:p>
        </p:txBody>
      </p:sp>
      <p:pic>
        <p:nvPicPr>
          <p:cNvPr id="694" name="Google Shape;694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17223" y="71913"/>
            <a:ext cx="1356595" cy="135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AFAFA"/>
        </a:solidFill>
      </p:bgPr>
    </p:bg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74"/>
          <p:cNvSpPr txBox="1"/>
          <p:nvPr/>
        </p:nvSpPr>
        <p:spPr>
          <a:xfrm>
            <a:off x="3452250" y="2019000"/>
            <a:ext cx="2239500" cy="11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6500">
                <a:latin typeface="HeadLineA"/>
                <a:ea typeface="HeadLineA"/>
                <a:cs typeface="HeadLineA"/>
                <a:sym typeface="HeadLineA"/>
              </a:rPr>
              <a:t>How</a:t>
            </a:r>
            <a:r>
              <a:rPr b="1" lang="ko" sz="6500">
                <a:latin typeface="HeadLineA"/>
                <a:ea typeface="HeadLineA"/>
                <a:cs typeface="HeadLineA"/>
                <a:sym typeface="HeadLineA"/>
              </a:rPr>
              <a:t>?</a:t>
            </a:r>
            <a:endParaRPr b="1" sz="6500">
              <a:latin typeface="HeadLineA"/>
              <a:ea typeface="HeadLineA"/>
              <a:cs typeface="HeadLineA"/>
              <a:sym typeface="HeadLineA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AFAFA"/>
        </a:solidFill>
      </p:bgPr>
    </p:bg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4" name="Google Shape;704;p75"/>
          <p:cNvGrpSpPr/>
          <p:nvPr/>
        </p:nvGrpSpPr>
        <p:grpSpPr>
          <a:xfrm>
            <a:off x="6886373" y="2575829"/>
            <a:ext cx="1643960" cy="2163595"/>
            <a:chOff x="5025700" y="1569337"/>
            <a:chExt cx="1186975" cy="1562163"/>
          </a:xfrm>
        </p:grpSpPr>
        <p:pic>
          <p:nvPicPr>
            <p:cNvPr id="705" name="Google Shape;705;p7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025700" y="1569337"/>
              <a:ext cx="1186975" cy="11869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06" name="Google Shape;706;p75"/>
            <p:cNvSpPr txBox="1"/>
            <p:nvPr/>
          </p:nvSpPr>
          <p:spPr>
            <a:xfrm>
              <a:off x="5304700" y="2710600"/>
              <a:ext cx="788400" cy="42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latin typeface="HeadLineA"/>
                  <a:ea typeface="HeadLineA"/>
                  <a:cs typeface="HeadLineA"/>
                  <a:sym typeface="HeadLineA"/>
                </a:rPr>
                <a:t>기상청</a:t>
              </a:r>
              <a:endParaRPr>
                <a:latin typeface="HeadLineA"/>
                <a:ea typeface="HeadLineA"/>
                <a:cs typeface="HeadLineA"/>
                <a:sym typeface="HeadLineA"/>
              </a:endParaRPr>
            </a:p>
          </p:txBody>
        </p:sp>
      </p:grpSp>
      <p:pic>
        <p:nvPicPr>
          <p:cNvPr id="707" name="Google Shape;707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30048" y="50350"/>
            <a:ext cx="1356595" cy="13565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708" name="Google Shape;708;p75"/>
          <p:cNvGraphicFramePr/>
          <p:nvPr/>
        </p:nvGraphicFramePr>
        <p:xfrm>
          <a:off x="425750" y="288963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{40EE99BF-0687-463C-A00B-9E3E1EFD0C24}</a:tableStyleId>
              </a:tblPr>
              <a:tblGrid>
                <a:gridCol w="511075"/>
                <a:gridCol w="1172800"/>
                <a:gridCol w="779350"/>
                <a:gridCol w="976075"/>
              </a:tblGrid>
              <a:tr h="4452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latin typeface="HeadLineA"/>
                        <a:ea typeface="HeadLineA"/>
                        <a:cs typeface="HeadLineA"/>
                        <a:sym typeface="HeadLine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latin typeface="HeadLineA"/>
                          <a:ea typeface="HeadLineA"/>
                          <a:cs typeface="HeadLineA"/>
                          <a:sym typeface="HeadLineA"/>
                        </a:rPr>
                        <a:t>메뉴</a:t>
                      </a:r>
                      <a:endParaRPr b="1">
                        <a:latin typeface="HeadLineA"/>
                        <a:ea typeface="HeadLineA"/>
                        <a:cs typeface="HeadLineA"/>
                        <a:sym typeface="HeadLine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HeadLineA"/>
                          <a:ea typeface="HeadLineA"/>
                          <a:cs typeface="HeadLineA"/>
                          <a:sym typeface="HeadLineA"/>
                        </a:rPr>
                        <a:t>날씨</a:t>
                      </a:r>
                      <a:endParaRPr>
                        <a:latin typeface="HeadLineA"/>
                        <a:ea typeface="HeadLineA"/>
                        <a:cs typeface="HeadLineA"/>
                        <a:sym typeface="HeadLine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HeadLineA"/>
                          <a:ea typeface="HeadLineA"/>
                          <a:cs typeface="HeadLineA"/>
                          <a:sym typeface="HeadLineA"/>
                        </a:rPr>
                        <a:t>주소</a:t>
                      </a:r>
                      <a:endParaRPr>
                        <a:latin typeface="HeadLineA"/>
                        <a:ea typeface="HeadLineA"/>
                        <a:cs typeface="HeadLineA"/>
                        <a:sym typeface="HeadLineA"/>
                      </a:endParaRPr>
                    </a:p>
                  </a:txBody>
                  <a:tcPr marT="91425" marB="91425" marR="91425" marL="91425"/>
                </a:tc>
              </a:tr>
              <a:tr h="382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latin typeface="HeadLineA"/>
                          <a:ea typeface="HeadLineA"/>
                          <a:cs typeface="HeadLineA"/>
                          <a:sym typeface="HeadLineA"/>
                        </a:rPr>
                        <a:t>1</a:t>
                      </a:r>
                      <a:endParaRPr b="1">
                        <a:latin typeface="HeadLineA"/>
                        <a:ea typeface="HeadLineA"/>
                        <a:cs typeface="HeadLineA"/>
                        <a:sym typeface="HeadLine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chemeClr val="dk1"/>
                          </a:solidFill>
                          <a:latin typeface="HeadLineA"/>
                          <a:ea typeface="HeadLineA"/>
                          <a:cs typeface="HeadLineA"/>
                          <a:sym typeface="HeadLineA"/>
                        </a:rPr>
                        <a:t>잡채 밥</a:t>
                      </a:r>
                      <a:endParaRPr b="1">
                        <a:latin typeface="HeadLineA"/>
                        <a:ea typeface="HeadLineA"/>
                        <a:cs typeface="HeadLineA"/>
                        <a:sym typeface="HeadLine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  <a:latin typeface="HeadLineA"/>
                          <a:ea typeface="HeadLineA"/>
                          <a:cs typeface="HeadLineA"/>
                          <a:sym typeface="HeadLineA"/>
                        </a:rPr>
                        <a:t>더움</a:t>
                      </a:r>
                      <a:endParaRPr>
                        <a:solidFill>
                          <a:schemeClr val="dk1"/>
                        </a:solidFill>
                        <a:latin typeface="HeadLineA"/>
                        <a:ea typeface="HeadLineA"/>
                        <a:cs typeface="HeadLineA"/>
                        <a:sym typeface="HeadLine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  <a:latin typeface="HeadLineA"/>
                          <a:ea typeface="HeadLineA"/>
                          <a:cs typeface="HeadLineA"/>
                          <a:sym typeface="HeadLineA"/>
                        </a:rPr>
                        <a:t>서초 2동</a:t>
                      </a:r>
                      <a:endParaRPr>
                        <a:solidFill>
                          <a:schemeClr val="dk1"/>
                        </a:solidFill>
                        <a:latin typeface="HeadLineA"/>
                        <a:ea typeface="HeadLineA"/>
                        <a:cs typeface="HeadLineA"/>
                        <a:sym typeface="HeadLineA"/>
                      </a:endParaRPr>
                    </a:p>
                  </a:txBody>
                  <a:tcPr marT="91425" marB="91425" marR="91425" marL="91425"/>
                </a:tc>
              </a:tr>
              <a:tr h="390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latin typeface="HeadLineA"/>
                          <a:ea typeface="HeadLineA"/>
                          <a:cs typeface="HeadLineA"/>
                          <a:sym typeface="HeadLineA"/>
                        </a:rPr>
                        <a:t>2</a:t>
                      </a:r>
                      <a:endParaRPr b="1">
                        <a:latin typeface="HeadLineA"/>
                        <a:ea typeface="HeadLineA"/>
                        <a:cs typeface="HeadLineA"/>
                        <a:sym typeface="HeadLine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rgbClr val="D61F26"/>
                          </a:solidFill>
                          <a:latin typeface="HeadLineA"/>
                          <a:ea typeface="HeadLineA"/>
                          <a:cs typeface="HeadLineA"/>
                          <a:sym typeface="HeadLineA"/>
                        </a:rPr>
                        <a:t>팥빙수</a:t>
                      </a:r>
                      <a:endParaRPr b="1">
                        <a:solidFill>
                          <a:srgbClr val="D61F26"/>
                        </a:solidFill>
                        <a:latin typeface="HeadLineA"/>
                        <a:ea typeface="HeadLineA"/>
                        <a:cs typeface="HeadLineA"/>
                        <a:sym typeface="HeadLine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D61F26"/>
                          </a:solidFill>
                          <a:latin typeface="HeadLineA"/>
                          <a:ea typeface="HeadLineA"/>
                          <a:cs typeface="HeadLineA"/>
                          <a:sym typeface="HeadLineA"/>
                        </a:rPr>
                        <a:t>더움</a:t>
                      </a:r>
                      <a:endParaRPr>
                        <a:solidFill>
                          <a:srgbClr val="D61F26"/>
                        </a:solidFill>
                        <a:latin typeface="HeadLineA"/>
                        <a:ea typeface="HeadLineA"/>
                        <a:cs typeface="HeadLineA"/>
                        <a:sym typeface="HeadLine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D61F26"/>
                          </a:solidFill>
                          <a:latin typeface="HeadLineA"/>
                          <a:ea typeface="HeadLineA"/>
                          <a:cs typeface="HeadLineA"/>
                          <a:sym typeface="HeadLineA"/>
                        </a:rPr>
                        <a:t>서초 2동</a:t>
                      </a:r>
                      <a:endParaRPr>
                        <a:solidFill>
                          <a:srgbClr val="D61F26"/>
                        </a:solidFill>
                        <a:latin typeface="HeadLineA"/>
                        <a:ea typeface="HeadLineA"/>
                        <a:cs typeface="HeadLineA"/>
                        <a:sym typeface="HeadLineA"/>
                      </a:endParaRPr>
                    </a:p>
                  </a:txBody>
                  <a:tcPr marT="91425" marB="91425" marR="91425" marL="91425"/>
                </a:tc>
              </a:tr>
              <a:tr h="454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latin typeface="HeadLineA"/>
                          <a:ea typeface="HeadLineA"/>
                          <a:cs typeface="HeadLineA"/>
                          <a:sym typeface="HeadLineA"/>
                        </a:rPr>
                        <a:t>3</a:t>
                      </a:r>
                      <a:endParaRPr b="1">
                        <a:latin typeface="HeadLineA"/>
                        <a:ea typeface="HeadLineA"/>
                        <a:cs typeface="HeadLineA"/>
                        <a:sym typeface="HeadLine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rgbClr val="D61F26"/>
                          </a:solidFill>
                          <a:latin typeface="HeadLineA"/>
                          <a:ea typeface="HeadLineA"/>
                          <a:cs typeface="HeadLineA"/>
                          <a:sym typeface="HeadLineA"/>
                        </a:rPr>
                        <a:t>아이스크림</a:t>
                      </a:r>
                      <a:endParaRPr b="1">
                        <a:solidFill>
                          <a:srgbClr val="D61F26"/>
                        </a:solidFill>
                        <a:latin typeface="HeadLineA"/>
                        <a:ea typeface="HeadLineA"/>
                        <a:cs typeface="HeadLineA"/>
                        <a:sym typeface="HeadLine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D61F26"/>
                          </a:solidFill>
                          <a:latin typeface="HeadLineA"/>
                          <a:ea typeface="HeadLineA"/>
                          <a:cs typeface="HeadLineA"/>
                          <a:sym typeface="HeadLineA"/>
                        </a:rPr>
                        <a:t>더움</a:t>
                      </a:r>
                      <a:endParaRPr>
                        <a:solidFill>
                          <a:srgbClr val="D61F26"/>
                        </a:solidFill>
                        <a:latin typeface="HeadLineA"/>
                        <a:ea typeface="HeadLineA"/>
                        <a:cs typeface="HeadLineA"/>
                        <a:sym typeface="HeadLine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D61F26"/>
                          </a:solidFill>
                          <a:latin typeface="HeadLineA"/>
                          <a:ea typeface="HeadLineA"/>
                          <a:cs typeface="HeadLineA"/>
                          <a:sym typeface="HeadLineA"/>
                        </a:rPr>
                        <a:t>서초 2동</a:t>
                      </a:r>
                      <a:endParaRPr>
                        <a:solidFill>
                          <a:srgbClr val="D61F26"/>
                        </a:solidFill>
                        <a:latin typeface="HeadLineA"/>
                        <a:ea typeface="HeadLineA"/>
                        <a:cs typeface="HeadLineA"/>
                        <a:sym typeface="HeadLineA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709" name="Google Shape;709;p75"/>
          <p:cNvSpPr txBox="1"/>
          <p:nvPr/>
        </p:nvSpPr>
        <p:spPr>
          <a:xfrm>
            <a:off x="425750" y="2289925"/>
            <a:ext cx="2450400" cy="2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400">
                <a:latin typeface="HeadLineA"/>
                <a:ea typeface="HeadLineA"/>
                <a:cs typeface="HeadLineA"/>
                <a:sym typeface="HeadLineA"/>
              </a:rPr>
              <a:t>주문 내역</a:t>
            </a:r>
            <a:endParaRPr b="1" sz="2400">
              <a:latin typeface="HeadLineA"/>
              <a:ea typeface="HeadLineA"/>
              <a:cs typeface="HeadLineA"/>
              <a:sym typeface="HeadLineA"/>
            </a:endParaRPr>
          </a:p>
        </p:txBody>
      </p:sp>
      <p:cxnSp>
        <p:nvCxnSpPr>
          <p:cNvPr id="710" name="Google Shape;710;p75"/>
          <p:cNvCxnSpPr>
            <a:endCxn id="705" idx="0"/>
          </p:cNvCxnSpPr>
          <p:nvPr/>
        </p:nvCxnSpPr>
        <p:spPr>
          <a:xfrm>
            <a:off x="7708353" y="1528229"/>
            <a:ext cx="0" cy="1047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11" name="Google Shape;711;p75"/>
          <p:cNvCxnSpPr/>
          <p:nvPr/>
        </p:nvCxnSpPr>
        <p:spPr>
          <a:xfrm rot="10800000">
            <a:off x="4299425" y="3267125"/>
            <a:ext cx="2372700" cy="15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712" name="Google Shape;712;p75"/>
          <p:cNvSpPr txBox="1"/>
          <p:nvPr/>
        </p:nvSpPr>
        <p:spPr>
          <a:xfrm>
            <a:off x="4213825" y="2748750"/>
            <a:ext cx="2954700" cy="3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latin typeface="HeadLineA"/>
                <a:ea typeface="HeadLineA"/>
                <a:cs typeface="HeadLineA"/>
                <a:sym typeface="HeadLineA"/>
              </a:rPr>
              <a:t>주문 완료, </a:t>
            </a:r>
            <a:r>
              <a:rPr b="1" lang="ko" sz="1800">
                <a:latin typeface="HeadLineA"/>
                <a:ea typeface="HeadLineA"/>
                <a:cs typeface="HeadLineA"/>
                <a:sym typeface="HeadLineA"/>
              </a:rPr>
              <a:t>날</a:t>
            </a:r>
            <a:r>
              <a:rPr b="1" lang="ko" sz="1800">
                <a:latin typeface="HeadLineA"/>
                <a:ea typeface="HeadLineA"/>
                <a:cs typeface="HeadLineA"/>
                <a:sym typeface="HeadLineA"/>
              </a:rPr>
              <a:t>씨 API 호출</a:t>
            </a:r>
            <a:endParaRPr b="1" sz="1800">
              <a:latin typeface="HeadLineA"/>
              <a:ea typeface="HeadLineA"/>
              <a:cs typeface="HeadLineA"/>
              <a:sym typeface="HeadLineA"/>
            </a:endParaRPr>
          </a:p>
        </p:txBody>
      </p:sp>
      <p:cxnSp>
        <p:nvCxnSpPr>
          <p:cNvPr id="713" name="Google Shape;713;p75"/>
          <p:cNvCxnSpPr/>
          <p:nvPr/>
        </p:nvCxnSpPr>
        <p:spPr>
          <a:xfrm>
            <a:off x="4309925" y="4120925"/>
            <a:ext cx="24078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714" name="Google Shape;714;p75"/>
          <p:cNvSpPr txBox="1"/>
          <p:nvPr/>
        </p:nvSpPr>
        <p:spPr>
          <a:xfrm>
            <a:off x="4778375" y="3663150"/>
            <a:ext cx="1733100" cy="3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latin typeface="HeadLineA"/>
                <a:ea typeface="HeadLineA"/>
                <a:cs typeface="HeadLineA"/>
                <a:sym typeface="HeadLineA"/>
              </a:rPr>
              <a:t>날씨</a:t>
            </a:r>
            <a:endParaRPr b="1" sz="1800">
              <a:latin typeface="HeadLineA"/>
              <a:ea typeface="HeadLineA"/>
              <a:cs typeface="HeadLineA"/>
              <a:sym typeface="HeadLineA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AFAFA"/>
        </a:solidFill>
      </p:bgPr>
    </p:bg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76"/>
          <p:cNvSpPr txBox="1"/>
          <p:nvPr/>
        </p:nvSpPr>
        <p:spPr>
          <a:xfrm>
            <a:off x="4825225" y="1930488"/>
            <a:ext cx="4140900" cy="12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600">
                <a:solidFill>
                  <a:srgbClr val="D61F26"/>
                </a:solidFill>
                <a:latin typeface="HeadLineA"/>
                <a:ea typeface="HeadLineA"/>
                <a:cs typeface="HeadLineA"/>
                <a:sym typeface="HeadLineA"/>
              </a:rPr>
              <a:t>날씨</a:t>
            </a:r>
            <a:r>
              <a:rPr b="1" lang="ko" sz="3600">
                <a:latin typeface="HeadLineA"/>
                <a:ea typeface="HeadLineA"/>
                <a:cs typeface="HeadLineA"/>
                <a:sym typeface="HeadLineA"/>
              </a:rPr>
              <a:t>와 </a:t>
            </a:r>
            <a:endParaRPr b="1" sz="3600">
              <a:latin typeface="HeadLineA"/>
              <a:ea typeface="HeadLineA"/>
              <a:cs typeface="HeadLineA"/>
              <a:sym typeface="HeadLine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600">
                <a:solidFill>
                  <a:srgbClr val="D61F26"/>
                </a:solidFill>
                <a:latin typeface="HeadLineA"/>
                <a:ea typeface="HeadLineA"/>
                <a:cs typeface="HeadLineA"/>
                <a:sym typeface="HeadLineA"/>
              </a:rPr>
              <a:t>무관한 메뉴</a:t>
            </a:r>
            <a:r>
              <a:rPr b="1" lang="ko" sz="3600">
                <a:latin typeface="HeadLineA"/>
                <a:ea typeface="HeadLineA"/>
                <a:cs typeface="HeadLineA"/>
                <a:sym typeface="HeadLineA"/>
              </a:rPr>
              <a:t>를 제외</a:t>
            </a:r>
            <a:endParaRPr b="1" sz="3600">
              <a:latin typeface="HeadLineA"/>
              <a:ea typeface="HeadLineA"/>
              <a:cs typeface="HeadLineA"/>
              <a:sym typeface="HeadLineA"/>
            </a:endParaRPr>
          </a:p>
        </p:txBody>
      </p:sp>
      <p:graphicFrame>
        <p:nvGraphicFramePr>
          <p:cNvPr id="720" name="Google Shape;720;p76"/>
          <p:cNvGraphicFramePr/>
          <p:nvPr/>
        </p:nvGraphicFramePr>
        <p:xfrm>
          <a:off x="419713" y="6952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{40EE99BF-0687-463C-A00B-9E3E1EFD0C24}</a:tableStyleId>
              </a:tblPr>
              <a:tblGrid>
                <a:gridCol w="631525"/>
                <a:gridCol w="1449225"/>
                <a:gridCol w="963050"/>
                <a:gridCol w="1206150"/>
              </a:tblGrid>
              <a:tr h="451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>
                        <a:latin typeface="HeadLineA"/>
                        <a:ea typeface="HeadLineA"/>
                        <a:cs typeface="HeadLineA"/>
                        <a:sym typeface="HeadLine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latin typeface="HeadLineA"/>
                          <a:ea typeface="HeadLineA"/>
                          <a:cs typeface="HeadLineA"/>
                          <a:sym typeface="HeadLineA"/>
                        </a:rPr>
                        <a:t>메뉴</a:t>
                      </a:r>
                      <a:endParaRPr b="1" sz="1200">
                        <a:latin typeface="HeadLineA"/>
                        <a:ea typeface="HeadLineA"/>
                        <a:cs typeface="HeadLineA"/>
                        <a:sym typeface="HeadLine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latin typeface="HeadLineA"/>
                          <a:ea typeface="HeadLineA"/>
                          <a:cs typeface="HeadLineA"/>
                          <a:sym typeface="HeadLineA"/>
                        </a:rPr>
                        <a:t>날씨</a:t>
                      </a:r>
                      <a:endParaRPr sz="1200">
                        <a:latin typeface="HeadLineA"/>
                        <a:ea typeface="HeadLineA"/>
                        <a:cs typeface="HeadLineA"/>
                        <a:sym typeface="HeadLine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latin typeface="HeadLineA"/>
                          <a:ea typeface="HeadLineA"/>
                          <a:cs typeface="HeadLineA"/>
                          <a:sym typeface="HeadLineA"/>
                        </a:rPr>
                        <a:t>주소</a:t>
                      </a:r>
                      <a:endParaRPr sz="1200">
                        <a:latin typeface="HeadLineA"/>
                        <a:ea typeface="HeadLineA"/>
                        <a:cs typeface="HeadLineA"/>
                        <a:sym typeface="HeadLineA"/>
                      </a:endParaRPr>
                    </a:p>
                  </a:txBody>
                  <a:tcPr marT="91425" marB="91425" marR="91425" marL="91425"/>
                </a:tc>
              </a:tr>
              <a:tr h="339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latin typeface="HeadLineA"/>
                          <a:ea typeface="HeadLineA"/>
                          <a:cs typeface="HeadLineA"/>
                          <a:sym typeface="HeadLineA"/>
                        </a:rPr>
                        <a:t>1</a:t>
                      </a:r>
                      <a:endParaRPr b="1" sz="1200">
                        <a:latin typeface="HeadLineA"/>
                        <a:ea typeface="HeadLineA"/>
                        <a:cs typeface="HeadLineA"/>
                        <a:sym typeface="HeadLine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chemeClr val="dk1"/>
                          </a:solidFill>
                          <a:latin typeface="HeadLineA"/>
                          <a:ea typeface="HeadLineA"/>
                          <a:cs typeface="HeadLineA"/>
                          <a:sym typeface="HeadLineA"/>
                        </a:rPr>
                        <a:t>아이스크림</a:t>
                      </a:r>
                      <a:endParaRPr b="1" sz="1200">
                        <a:latin typeface="HeadLineA"/>
                        <a:ea typeface="HeadLineA"/>
                        <a:cs typeface="HeadLineA"/>
                        <a:sym typeface="HeadLine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  <a:latin typeface="HeadLineA"/>
                          <a:ea typeface="HeadLineA"/>
                          <a:cs typeface="HeadLineA"/>
                          <a:sym typeface="HeadLineA"/>
                        </a:rPr>
                        <a:t>더움</a:t>
                      </a:r>
                      <a:endParaRPr sz="1200">
                        <a:solidFill>
                          <a:schemeClr val="dk1"/>
                        </a:solidFill>
                        <a:latin typeface="HeadLineA"/>
                        <a:ea typeface="HeadLineA"/>
                        <a:cs typeface="HeadLineA"/>
                        <a:sym typeface="HeadLine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  <a:latin typeface="HeadLineA"/>
                          <a:ea typeface="HeadLineA"/>
                          <a:cs typeface="HeadLineA"/>
                          <a:sym typeface="HeadLineA"/>
                        </a:rPr>
                        <a:t>서초 2동</a:t>
                      </a:r>
                      <a:endParaRPr sz="1200">
                        <a:solidFill>
                          <a:schemeClr val="dk1"/>
                        </a:solidFill>
                        <a:latin typeface="HeadLineA"/>
                        <a:ea typeface="HeadLineA"/>
                        <a:cs typeface="HeadLineA"/>
                        <a:sym typeface="HeadLineA"/>
                      </a:endParaRPr>
                    </a:p>
                  </a:txBody>
                  <a:tcPr marT="91425" marB="91425" marR="91425" marL="91425"/>
                </a:tc>
              </a:tr>
              <a:tr h="339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latin typeface="HeadLineA"/>
                          <a:ea typeface="HeadLineA"/>
                          <a:cs typeface="HeadLineA"/>
                          <a:sym typeface="HeadLineA"/>
                        </a:rPr>
                        <a:t>2</a:t>
                      </a:r>
                      <a:endParaRPr b="1" sz="1200">
                        <a:latin typeface="HeadLineA"/>
                        <a:ea typeface="HeadLineA"/>
                        <a:cs typeface="HeadLineA"/>
                        <a:sym typeface="HeadLine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" sz="1200">
                          <a:solidFill>
                            <a:schemeClr val="dk1"/>
                          </a:solidFill>
                          <a:latin typeface="HeadLineA"/>
                          <a:ea typeface="HeadLineA"/>
                          <a:cs typeface="HeadLineA"/>
                          <a:sym typeface="HeadLineA"/>
                        </a:rPr>
                        <a:t>아이스크림</a:t>
                      </a:r>
                      <a:endParaRPr b="1" sz="1200">
                        <a:solidFill>
                          <a:schemeClr val="dk1"/>
                        </a:solidFill>
                        <a:latin typeface="HeadLineA"/>
                        <a:ea typeface="HeadLineA"/>
                        <a:cs typeface="HeadLineA"/>
                        <a:sym typeface="HeadLine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  <a:latin typeface="HeadLineA"/>
                          <a:ea typeface="HeadLineA"/>
                          <a:cs typeface="HeadLineA"/>
                          <a:sym typeface="HeadLineA"/>
                        </a:rPr>
                        <a:t>더움</a:t>
                      </a:r>
                      <a:endParaRPr sz="1200">
                        <a:solidFill>
                          <a:schemeClr val="dk1"/>
                        </a:solidFill>
                        <a:latin typeface="HeadLineA"/>
                        <a:ea typeface="HeadLineA"/>
                        <a:cs typeface="HeadLineA"/>
                        <a:sym typeface="HeadLine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  <a:latin typeface="HeadLineA"/>
                          <a:ea typeface="HeadLineA"/>
                          <a:cs typeface="HeadLineA"/>
                          <a:sym typeface="HeadLineA"/>
                        </a:rPr>
                        <a:t>서초 2동</a:t>
                      </a:r>
                      <a:endParaRPr sz="1200">
                        <a:solidFill>
                          <a:schemeClr val="dk1"/>
                        </a:solidFill>
                        <a:latin typeface="HeadLineA"/>
                        <a:ea typeface="HeadLineA"/>
                        <a:cs typeface="HeadLineA"/>
                        <a:sym typeface="HeadLineA"/>
                      </a:endParaRPr>
                    </a:p>
                  </a:txBody>
                  <a:tcPr marT="91425" marB="91425" marR="91425" marL="91425"/>
                </a:tc>
              </a:tr>
              <a:tr h="3827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latin typeface="HeadLineA"/>
                          <a:ea typeface="HeadLineA"/>
                          <a:cs typeface="HeadLineA"/>
                          <a:sym typeface="HeadLineA"/>
                        </a:rPr>
                        <a:t>3</a:t>
                      </a:r>
                      <a:endParaRPr b="1" sz="1200">
                        <a:latin typeface="HeadLineA"/>
                        <a:ea typeface="HeadLineA"/>
                        <a:cs typeface="HeadLineA"/>
                        <a:sym typeface="HeadLine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" sz="1200">
                          <a:solidFill>
                            <a:schemeClr val="dk1"/>
                          </a:solidFill>
                          <a:latin typeface="HeadLineA"/>
                          <a:ea typeface="HeadLineA"/>
                          <a:cs typeface="HeadLineA"/>
                          <a:sym typeface="HeadLineA"/>
                        </a:rPr>
                        <a:t>아이스크림</a:t>
                      </a:r>
                      <a:endParaRPr b="1" sz="1200">
                        <a:latin typeface="HeadLineA"/>
                        <a:ea typeface="HeadLineA"/>
                        <a:cs typeface="HeadLineA"/>
                        <a:sym typeface="HeadLine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  <a:latin typeface="HeadLineA"/>
                          <a:ea typeface="HeadLineA"/>
                          <a:cs typeface="HeadLineA"/>
                          <a:sym typeface="HeadLineA"/>
                        </a:rPr>
                        <a:t>더움</a:t>
                      </a:r>
                      <a:endParaRPr sz="1200">
                        <a:solidFill>
                          <a:schemeClr val="dk1"/>
                        </a:solidFill>
                        <a:latin typeface="HeadLineA"/>
                        <a:ea typeface="HeadLineA"/>
                        <a:cs typeface="HeadLineA"/>
                        <a:sym typeface="HeadLine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  <a:latin typeface="HeadLineA"/>
                          <a:ea typeface="HeadLineA"/>
                          <a:cs typeface="HeadLineA"/>
                          <a:sym typeface="HeadLineA"/>
                        </a:rPr>
                        <a:t>서초 2동</a:t>
                      </a:r>
                      <a:endParaRPr sz="1200">
                        <a:solidFill>
                          <a:schemeClr val="dk1"/>
                        </a:solidFill>
                        <a:latin typeface="HeadLineA"/>
                        <a:ea typeface="HeadLineA"/>
                        <a:cs typeface="HeadLineA"/>
                        <a:sym typeface="HeadLineA"/>
                      </a:endParaRPr>
                    </a:p>
                  </a:txBody>
                  <a:tcPr marT="91425" marB="91425" marR="91425" marL="91425"/>
                </a:tc>
              </a:tr>
              <a:tr h="392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latin typeface="HeadLineA"/>
                          <a:ea typeface="HeadLineA"/>
                          <a:cs typeface="HeadLineA"/>
                          <a:sym typeface="HeadLineA"/>
                        </a:rPr>
                        <a:t>4</a:t>
                      </a:r>
                      <a:endParaRPr b="1" sz="1200">
                        <a:latin typeface="HeadLineA"/>
                        <a:ea typeface="HeadLineA"/>
                        <a:cs typeface="HeadLineA"/>
                        <a:sym typeface="HeadLine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chemeClr val="dk1"/>
                          </a:solidFill>
                          <a:latin typeface="HeadLineA"/>
                          <a:ea typeface="HeadLineA"/>
                          <a:cs typeface="HeadLineA"/>
                          <a:sym typeface="HeadLineA"/>
                        </a:rPr>
                        <a:t>삼계탕</a:t>
                      </a:r>
                      <a:endParaRPr b="1" sz="1200">
                        <a:solidFill>
                          <a:schemeClr val="dk1"/>
                        </a:solidFill>
                        <a:latin typeface="HeadLineA"/>
                        <a:ea typeface="HeadLineA"/>
                        <a:cs typeface="HeadLineA"/>
                        <a:sym typeface="HeadLine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  <a:latin typeface="HeadLineA"/>
                          <a:ea typeface="HeadLineA"/>
                          <a:cs typeface="HeadLineA"/>
                          <a:sym typeface="HeadLineA"/>
                        </a:rPr>
                        <a:t>더움</a:t>
                      </a:r>
                      <a:endParaRPr sz="1200">
                        <a:solidFill>
                          <a:schemeClr val="dk1"/>
                        </a:solidFill>
                        <a:latin typeface="HeadLineA"/>
                        <a:ea typeface="HeadLineA"/>
                        <a:cs typeface="HeadLineA"/>
                        <a:sym typeface="HeadLine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  <a:latin typeface="HeadLineA"/>
                          <a:ea typeface="HeadLineA"/>
                          <a:cs typeface="HeadLineA"/>
                          <a:sym typeface="HeadLineA"/>
                        </a:rPr>
                        <a:t>서초 2동</a:t>
                      </a:r>
                      <a:endParaRPr sz="1200">
                        <a:solidFill>
                          <a:schemeClr val="dk1"/>
                        </a:solidFill>
                        <a:latin typeface="HeadLineA"/>
                        <a:ea typeface="HeadLineA"/>
                        <a:cs typeface="HeadLineA"/>
                        <a:sym typeface="HeadLineA"/>
                      </a:endParaRPr>
                    </a:p>
                  </a:txBody>
                  <a:tcPr marT="91425" marB="91425" marR="91425" marL="91425"/>
                </a:tc>
              </a:tr>
              <a:tr h="392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latin typeface="HeadLineA"/>
                          <a:ea typeface="HeadLineA"/>
                          <a:cs typeface="HeadLineA"/>
                          <a:sym typeface="HeadLineA"/>
                        </a:rPr>
                        <a:t>5</a:t>
                      </a:r>
                      <a:endParaRPr b="1" sz="1200">
                        <a:latin typeface="HeadLineA"/>
                        <a:ea typeface="HeadLineA"/>
                        <a:cs typeface="HeadLineA"/>
                        <a:sym typeface="HeadLine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chemeClr val="dk1"/>
                          </a:solidFill>
                          <a:latin typeface="HeadLineA"/>
                          <a:ea typeface="HeadLineA"/>
                          <a:cs typeface="HeadLineA"/>
                          <a:sym typeface="HeadLineA"/>
                        </a:rPr>
                        <a:t>삼계탕</a:t>
                      </a:r>
                      <a:endParaRPr b="1" sz="1200">
                        <a:solidFill>
                          <a:schemeClr val="dk1"/>
                        </a:solidFill>
                        <a:latin typeface="HeadLineA"/>
                        <a:ea typeface="HeadLineA"/>
                        <a:cs typeface="HeadLineA"/>
                        <a:sym typeface="HeadLine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  <a:latin typeface="HeadLineA"/>
                          <a:ea typeface="HeadLineA"/>
                          <a:cs typeface="HeadLineA"/>
                          <a:sym typeface="HeadLineA"/>
                        </a:rPr>
                        <a:t>더움</a:t>
                      </a:r>
                      <a:endParaRPr sz="1200">
                        <a:solidFill>
                          <a:schemeClr val="dk1"/>
                        </a:solidFill>
                        <a:latin typeface="HeadLineA"/>
                        <a:ea typeface="HeadLineA"/>
                        <a:cs typeface="HeadLineA"/>
                        <a:sym typeface="HeadLine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  <a:latin typeface="HeadLineA"/>
                          <a:ea typeface="HeadLineA"/>
                          <a:cs typeface="HeadLineA"/>
                          <a:sym typeface="HeadLineA"/>
                        </a:rPr>
                        <a:t>서초 2동</a:t>
                      </a:r>
                      <a:endParaRPr sz="1200">
                        <a:solidFill>
                          <a:schemeClr val="dk1"/>
                        </a:solidFill>
                        <a:latin typeface="HeadLineA"/>
                        <a:ea typeface="HeadLineA"/>
                        <a:cs typeface="HeadLineA"/>
                        <a:sym typeface="HeadLineA"/>
                      </a:endParaRPr>
                    </a:p>
                  </a:txBody>
                  <a:tcPr marT="91425" marB="91425" marR="91425" marL="91425"/>
                </a:tc>
              </a:tr>
              <a:tr h="392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latin typeface="HeadLineA"/>
                          <a:ea typeface="HeadLineA"/>
                          <a:cs typeface="HeadLineA"/>
                          <a:sym typeface="HeadLineA"/>
                        </a:rPr>
                        <a:t>6</a:t>
                      </a:r>
                      <a:endParaRPr b="1" sz="1200">
                        <a:latin typeface="HeadLineA"/>
                        <a:ea typeface="HeadLineA"/>
                        <a:cs typeface="HeadLineA"/>
                        <a:sym typeface="HeadLine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chemeClr val="dk1"/>
                          </a:solidFill>
                          <a:latin typeface="HeadLineA"/>
                          <a:ea typeface="HeadLineA"/>
                          <a:cs typeface="HeadLineA"/>
                          <a:sym typeface="HeadLineA"/>
                        </a:rPr>
                        <a:t>팥빙수</a:t>
                      </a:r>
                      <a:endParaRPr b="1" sz="1200">
                        <a:solidFill>
                          <a:schemeClr val="dk1"/>
                        </a:solidFill>
                        <a:latin typeface="HeadLineA"/>
                        <a:ea typeface="HeadLineA"/>
                        <a:cs typeface="HeadLineA"/>
                        <a:sym typeface="HeadLine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  <a:latin typeface="HeadLineA"/>
                          <a:ea typeface="HeadLineA"/>
                          <a:cs typeface="HeadLineA"/>
                          <a:sym typeface="HeadLineA"/>
                        </a:rPr>
                        <a:t>더움</a:t>
                      </a:r>
                      <a:endParaRPr sz="1200">
                        <a:solidFill>
                          <a:schemeClr val="dk1"/>
                        </a:solidFill>
                        <a:latin typeface="HeadLineA"/>
                        <a:ea typeface="HeadLineA"/>
                        <a:cs typeface="HeadLineA"/>
                        <a:sym typeface="HeadLine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  <a:latin typeface="HeadLineA"/>
                          <a:ea typeface="HeadLineA"/>
                          <a:cs typeface="HeadLineA"/>
                          <a:sym typeface="HeadLineA"/>
                        </a:rPr>
                        <a:t>서초 2동</a:t>
                      </a:r>
                      <a:endParaRPr sz="1200">
                        <a:solidFill>
                          <a:schemeClr val="dk1"/>
                        </a:solidFill>
                        <a:latin typeface="HeadLineA"/>
                        <a:ea typeface="HeadLineA"/>
                        <a:cs typeface="HeadLineA"/>
                        <a:sym typeface="HeadLineA"/>
                      </a:endParaRPr>
                    </a:p>
                  </a:txBody>
                  <a:tcPr marT="91425" marB="91425" marR="91425" marL="91425"/>
                </a:tc>
              </a:tr>
              <a:tr h="372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D61F26"/>
                          </a:solidFill>
                          <a:latin typeface="HeadLineA"/>
                          <a:ea typeface="HeadLineA"/>
                          <a:cs typeface="HeadLineA"/>
                          <a:sym typeface="HeadLineA"/>
                        </a:rPr>
                        <a:t>7</a:t>
                      </a:r>
                      <a:endParaRPr b="1" sz="1200">
                        <a:solidFill>
                          <a:srgbClr val="D61F26"/>
                        </a:solidFill>
                        <a:latin typeface="HeadLineA"/>
                        <a:ea typeface="HeadLineA"/>
                        <a:cs typeface="HeadLineA"/>
                        <a:sym typeface="HeadLine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D61F26"/>
                          </a:solidFill>
                          <a:latin typeface="HeadLineA"/>
                          <a:ea typeface="HeadLineA"/>
                          <a:cs typeface="HeadLineA"/>
                          <a:sym typeface="HeadLineA"/>
                        </a:rPr>
                        <a:t>간장치킨</a:t>
                      </a:r>
                      <a:endParaRPr b="1" sz="1200">
                        <a:solidFill>
                          <a:srgbClr val="D61F26"/>
                        </a:solidFill>
                        <a:latin typeface="HeadLineA"/>
                        <a:ea typeface="HeadLineA"/>
                        <a:cs typeface="HeadLineA"/>
                        <a:sym typeface="HeadLine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D61F26"/>
                          </a:solidFill>
                          <a:latin typeface="HeadLineA"/>
                          <a:ea typeface="HeadLineA"/>
                          <a:cs typeface="HeadLineA"/>
                          <a:sym typeface="HeadLineA"/>
                        </a:rPr>
                        <a:t>더움</a:t>
                      </a:r>
                      <a:endParaRPr sz="1200">
                        <a:solidFill>
                          <a:srgbClr val="D61F26"/>
                        </a:solidFill>
                        <a:latin typeface="HeadLineA"/>
                        <a:ea typeface="HeadLineA"/>
                        <a:cs typeface="HeadLineA"/>
                        <a:sym typeface="HeadLine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D61F26"/>
                          </a:solidFill>
                          <a:latin typeface="HeadLineA"/>
                          <a:ea typeface="HeadLineA"/>
                          <a:cs typeface="HeadLineA"/>
                          <a:sym typeface="HeadLineA"/>
                        </a:rPr>
                        <a:t>서초 2동</a:t>
                      </a:r>
                      <a:endParaRPr sz="1200">
                        <a:solidFill>
                          <a:srgbClr val="D61F26"/>
                        </a:solidFill>
                        <a:latin typeface="HeadLineA"/>
                        <a:ea typeface="HeadLineA"/>
                        <a:cs typeface="HeadLineA"/>
                        <a:sym typeface="HeadLineA"/>
                      </a:endParaRPr>
                    </a:p>
                  </a:txBody>
                  <a:tcPr marT="91425" marB="91425" marR="91425" marL="91425"/>
                </a:tc>
              </a:tr>
              <a:tr h="366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D61F26"/>
                          </a:solidFill>
                          <a:latin typeface="HeadLineA"/>
                          <a:ea typeface="HeadLineA"/>
                          <a:cs typeface="HeadLineA"/>
                          <a:sym typeface="HeadLineA"/>
                        </a:rPr>
                        <a:t>8</a:t>
                      </a:r>
                      <a:endParaRPr b="1" sz="1200">
                        <a:solidFill>
                          <a:srgbClr val="D61F26"/>
                        </a:solidFill>
                        <a:latin typeface="HeadLineA"/>
                        <a:ea typeface="HeadLineA"/>
                        <a:cs typeface="HeadLineA"/>
                        <a:sym typeface="HeadLine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D61F26"/>
                          </a:solidFill>
                          <a:latin typeface="HeadLineA"/>
                          <a:ea typeface="HeadLineA"/>
                          <a:cs typeface="HeadLineA"/>
                          <a:sym typeface="HeadLineA"/>
                        </a:rPr>
                        <a:t>간장치킨</a:t>
                      </a:r>
                      <a:endParaRPr b="1" sz="1200">
                        <a:solidFill>
                          <a:srgbClr val="D61F26"/>
                        </a:solidFill>
                        <a:latin typeface="HeadLineA"/>
                        <a:ea typeface="HeadLineA"/>
                        <a:cs typeface="HeadLineA"/>
                        <a:sym typeface="HeadLine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D61F26"/>
                          </a:solidFill>
                          <a:latin typeface="HeadLineA"/>
                          <a:ea typeface="HeadLineA"/>
                          <a:cs typeface="HeadLineA"/>
                          <a:sym typeface="HeadLineA"/>
                        </a:rPr>
                        <a:t>눈</a:t>
                      </a:r>
                      <a:endParaRPr sz="1200">
                        <a:solidFill>
                          <a:srgbClr val="D61F26"/>
                        </a:solidFill>
                        <a:latin typeface="HeadLineA"/>
                        <a:ea typeface="HeadLineA"/>
                        <a:cs typeface="HeadLineA"/>
                        <a:sym typeface="HeadLine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D61F26"/>
                          </a:solidFill>
                          <a:latin typeface="HeadLineA"/>
                          <a:ea typeface="HeadLineA"/>
                          <a:cs typeface="HeadLineA"/>
                          <a:sym typeface="HeadLineA"/>
                        </a:rPr>
                        <a:t>서초 2동</a:t>
                      </a:r>
                      <a:endParaRPr sz="1200">
                        <a:solidFill>
                          <a:srgbClr val="D61F26"/>
                        </a:solidFill>
                        <a:latin typeface="HeadLineA"/>
                        <a:ea typeface="HeadLineA"/>
                        <a:cs typeface="HeadLineA"/>
                        <a:sym typeface="HeadLineA"/>
                      </a:endParaRPr>
                    </a:p>
                  </a:txBody>
                  <a:tcPr marT="91425" marB="91425" marR="91425" marL="91425"/>
                </a:tc>
              </a:tr>
              <a:tr h="353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D61F26"/>
                          </a:solidFill>
                          <a:latin typeface="HeadLineA"/>
                          <a:ea typeface="HeadLineA"/>
                          <a:cs typeface="HeadLineA"/>
                          <a:sym typeface="HeadLineA"/>
                        </a:rPr>
                        <a:t>9</a:t>
                      </a:r>
                      <a:endParaRPr b="1" sz="1200">
                        <a:solidFill>
                          <a:srgbClr val="D61F26"/>
                        </a:solidFill>
                        <a:latin typeface="HeadLineA"/>
                        <a:ea typeface="HeadLineA"/>
                        <a:cs typeface="HeadLineA"/>
                        <a:sym typeface="HeadLine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D61F26"/>
                          </a:solidFill>
                          <a:latin typeface="HeadLineA"/>
                          <a:ea typeface="HeadLineA"/>
                          <a:cs typeface="HeadLineA"/>
                          <a:sym typeface="HeadLineA"/>
                        </a:rPr>
                        <a:t>간장치킨</a:t>
                      </a:r>
                      <a:endParaRPr b="1" sz="1200">
                        <a:solidFill>
                          <a:srgbClr val="D61F26"/>
                        </a:solidFill>
                        <a:latin typeface="HeadLineA"/>
                        <a:ea typeface="HeadLineA"/>
                        <a:cs typeface="HeadLineA"/>
                        <a:sym typeface="HeadLine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D61F26"/>
                          </a:solidFill>
                          <a:latin typeface="HeadLineA"/>
                          <a:ea typeface="HeadLineA"/>
                          <a:cs typeface="HeadLineA"/>
                          <a:sym typeface="HeadLineA"/>
                        </a:rPr>
                        <a:t>눈</a:t>
                      </a:r>
                      <a:endParaRPr sz="1200">
                        <a:solidFill>
                          <a:srgbClr val="D61F26"/>
                        </a:solidFill>
                        <a:latin typeface="HeadLineA"/>
                        <a:ea typeface="HeadLineA"/>
                        <a:cs typeface="HeadLineA"/>
                        <a:sym typeface="HeadLine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D61F26"/>
                          </a:solidFill>
                          <a:latin typeface="HeadLineA"/>
                          <a:ea typeface="HeadLineA"/>
                          <a:cs typeface="HeadLineA"/>
                          <a:sym typeface="HeadLineA"/>
                        </a:rPr>
                        <a:t>서초 2동</a:t>
                      </a:r>
                      <a:endParaRPr sz="1200">
                        <a:solidFill>
                          <a:srgbClr val="D61F26"/>
                        </a:solidFill>
                        <a:latin typeface="HeadLineA"/>
                        <a:ea typeface="HeadLineA"/>
                        <a:cs typeface="HeadLineA"/>
                        <a:sym typeface="HeadLineA"/>
                      </a:endParaRPr>
                    </a:p>
                  </a:txBody>
                  <a:tcPr marT="91425" marB="91425" marR="91425" marL="91425"/>
                </a:tc>
              </a:tr>
              <a:tr h="428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D61F26"/>
                          </a:solidFill>
                          <a:latin typeface="HeadLineA"/>
                          <a:ea typeface="HeadLineA"/>
                          <a:cs typeface="HeadLineA"/>
                          <a:sym typeface="HeadLineA"/>
                        </a:rPr>
                        <a:t>10</a:t>
                      </a:r>
                      <a:endParaRPr b="1" sz="1200">
                        <a:solidFill>
                          <a:srgbClr val="D61F26"/>
                        </a:solidFill>
                        <a:latin typeface="HeadLineA"/>
                        <a:ea typeface="HeadLineA"/>
                        <a:cs typeface="HeadLineA"/>
                        <a:sym typeface="HeadLine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D61F26"/>
                          </a:solidFill>
                          <a:latin typeface="HeadLineA"/>
                          <a:ea typeface="HeadLineA"/>
                          <a:cs typeface="HeadLineA"/>
                          <a:sym typeface="HeadLineA"/>
                        </a:rPr>
                        <a:t>간장치킨</a:t>
                      </a:r>
                      <a:endParaRPr b="1" sz="1200">
                        <a:solidFill>
                          <a:srgbClr val="D61F26"/>
                        </a:solidFill>
                        <a:latin typeface="HeadLineA"/>
                        <a:ea typeface="HeadLineA"/>
                        <a:cs typeface="HeadLineA"/>
                        <a:sym typeface="HeadLine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D61F26"/>
                          </a:solidFill>
                          <a:latin typeface="HeadLineA"/>
                          <a:ea typeface="HeadLineA"/>
                          <a:cs typeface="HeadLineA"/>
                          <a:sym typeface="HeadLineA"/>
                        </a:rPr>
                        <a:t>비</a:t>
                      </a:r>
                      <a:endParaRPr sz="1200">
                        <a:solidFill>
                          <a:srgbClr val="D61F26"/>
                        </a:solidFill>
                        <a:latin typeface="HeadLineA"/>
                        <a:ea typeface="HeadLineA"/>
                        <a:cs typeface="HeadLineA"/>
                        <a:sym typeface="HeadLine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D61F26"/>
                          </a:solidFill>
                          <a:latin typeface="HeadLineA"/>
                          <a:ea typeface="HeadLineA"/>
                          <a:cs typeface="HeadLineA"/>
                          <a:sym typeface="HeadLineA"/>
                        </a:rPr>
                        <a:t>서초 2동</a:t>
                      </a:r>
                      <a:endParaRPr sz="1200">
                        <a:solidFill>
                          <a:srgbClr val="D61F26"/>
                        </a:solidFill>
                        <a:latin typeface="HeadLineA"/>
                        <a:ea typeface="HeadLineA"/>
                        <a:cs typeface="HeadLineA"/>
                        <a:sym typeface="HeadLineA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721" name="Google Shape;721;p76"/>
          <p:cNvSpPr txBox="1"/>
          <p:nvPr/>
        </p:nvSpPr>
        <p:spPr>
          <a:xfrm>
            <a:off x="356988" y="120350"/>
            <a:ext cx="2450400" cy="2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400">
                <a:latin typeface="HeadLineA"/>
                <a:ea typeface="HeadLineA"/>
                <a:cs typeface="HeadLineA"/>
                <a:sym typeface="HeadLineA"/>
              </a:rPr>
              <a:t>주문 내역</a:t>
            </a:r>
            <a:endParaRPr b="1" sz="2400">
              <a:latin typeface="HeadLineA"/>
              <a:ea typeface="HeadLineA"/>
              <a:cs typeface="HeadLineA"/>
              <a:sym typeface="HeadLineA"/>
            </a:endParaRPr>
          </a:p>
        </p:txBody>
      </p:sp>
      <p:sp>
        <p:nvSpPr>
          <p:cNvPr id="722" name="Google Shape;722;p76"/>
          <p:cNvSpPr/>
          <p:nvPr/>
        </p:nvSpPr>
        <p:spPr>
          <a:xfrm>
            <a:off x="1051250" y="3433750"/>
            <a:ext cx="3618300" cy="1531500"/>
          </a:xfrm>
          <a:prstGeom prst="rect">
            <a:avLst/>
          </a:prstGeom>
          <a:noFill/>
          <a:ln cap="flat" cmpd="sng" w="38100">
            <a:solidFill>
              <a:srgbClr val="D61F2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23" name="Google Shape;723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45323" y="120350"/>
            <a:ext cx="1356595" cy="135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AFAFA"/>
        </a:solidFill>
      </p:bgPr>
    </p:bg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28" name="Google Shape;728;p77"/>
          <p:cNvGraphicFramePr/>
          <p:nvPr/>
        </p:nvGraphicFramePr>
        <p:xfrm>
          <a:off x="810738" y="13227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{40EE99BF-0687-463C-A00B-9E3E1EFD0C24}</a:tableStyleId>
              </a:tblPr>
              <a:tblGrid>
                <a:gridCol w="631525"/>
                <a:gridCol w="1449225"/>
                <a:gridCol w="963050"/>
                <a:gridCol w="1206150"/>
              </a:tblGrid>
              <a:tr h="449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800">
                        <a:latin typeface="HeadLineA"/>
                        <a:ea typeface="HeadLineA"/>
                        <a:cs typeface="HeadLineA"/>
                        <a:sym typeface="HeadLine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800">
                          <a:latin typeface="HeadLineA"/>
                          <a:ea typeface="HeadLineA"/>
                          <a:cs typeface="HeadLineA"/>
                          <a:sym typeface="HeadLineA"/>
                        </a:rPr>
                        <a:t>메뉴</a:t>
                      </a:r>
                      <a:endParaRPr b="1" sz="1800">
                        <a:latin typeface="HeadLineA"/>
                        <a:ea typeface="HeadLineA"/>
                        <a:cs typeface="HeadLineA"/>
                        <a:sym typeface="HeadLine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800">
                          <a:latin typeface="HeadLineA"/>
                          <a:ea typeface="HeadLineA"/>
                          <a:cs typeface="HeadLineA"/>
                          <a:sym typeface="HeadLineA"/>
                        </a:rPr>
                        <a:t>날씨</a:t>
                      </a:r>
                      <a:endParaRPr sz="1800">
                        <a:latin typeface="HeadLineA"/>
                        <a:ea typeface="HeadLineA"/>
                        <a:cs typeface="HeadLineA"/>
                        <a:sym typeface="HeadLine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800">
                          <a:latin typeface="HeadLineA"/>
                          <a:ea typeface="HeadLineA"/>
                          <a:cs typeface="HeadLineA"/>
                          <a:sym typeface="HeadLineA"/>
                        </a:rPr>
                        <a:t>주소</a:t>
                      </a:r>
                      <a:endParaRPr sz="1800">
                        <a:latin typeface="HeadLineA"/>
                        <a:ea typeface="HeadLineA"/>
                        <a:cs typeface="HeadLineA"/>
                        <a:sym typeface="HeadLineA"/>
                      </a:endParaRPr>
                    </a:p>
                  </a:txBody>
                  <a:tcPr marT="91425" marB="91425" marR="91425" marL="91425"/>
                </a:tc>
              </a:tr>
              <a:tr h="339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800">
                          <a:latin typeface="HeadLineA"/>
                          <a:ea typeface="HeadLineA"/>
                          <a:cs typeface="HeadLineA"/>
                          <a:sym typeface="HeadLineA"/>
                        </a:rPr>
                        <a:t>1</a:t>
                      </a:r>
                      <a:endParaRPr b="1" sz="1800">
                        <a:latin typeface="HeadLineA"/>
                        <a:ea typeface="HeadLineA"/>
                        <a:cs typeface="HeadLineA"/>
                        <a:sym typeface="HeadLine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800">
                          <a:solidFill>
                            <a:schemeClr val="dk1"/>
                          </a:solidFill>
                          <a:latin typeface="HeadLineA"/>
                          <a:ea typeface="HeadLineA"/>
                          <a:cs typeface="HeadLineA"/>
                          <a:sym typeface="HeadLineA"/>
                        </a:rPr>
                        <a:t>아이스크림</a:t>
                      </a:r>
                      <a:endParaRPr b="1" sz="1800">
                        <a:latin typeface="HeadLineA"/>
                        <a:ea typeface="HeadLineA"/>
                        <a:cs typeface="HeadLineA"/>
                        <a:sym typeface="HeadLine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800">
                          <a:solidFill>
                            <a:schemeClr val="dk1"/>
                          </a:solidFill>
                          <a:latin typeface="HeadLineA"/>
                          <a:ea typeface="HeadLineA"/>
                          <a:cs typeface="HeadLineA"/>
                          <a:sym typeface="HeadLineA"/>
                        </a:rPr>
                        <a:t>더움</a:t>
                      </a:r>
                      <a:endParaRPr sz="1800">
                        <a:solidFill>
                          <a:schemeClr val="dk1"/>
                        </a:solidFill>
                        <a:latin typeface="HeadLineA"/>
                        <a:ea typeface="HeadLineA"/>
                        <a:cs typeface="HeadLineA"/>
                        <a:sym typeface="HeadLine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800">
                          <a:solidFill>
                            <a:schemeClr val="dk1"/>
                          </a:solidFill>
                          <a:latin typeface="HeadLineA"/>
                          <a:ea typeface="HeadLineA"/>
                          <a:cs typeface="HeadLineA"/>
                          <a:sym typeface="HeadLineA"/>
                        </a:rPr>
                        <a:t>서초 2동</a:t>
                      </a:r>
                      <a:endParaRPr sz="1800">
                        <a:solidFill>
                          <a:schemeClr val="dk1"/>
                        </a:solidFill>
                        <a:latin typeface="HeadLineA"/>
                        <a:ea typeface="HeadLineA"/>
                        <a:cs typeface="HeadLineA"/>
                        <a:sym typeface="HeadLineA"/>
                      </a:endParaRPr>
                    </a:p>
                  </a:txBody>
                  <a:tcPr marT="91425" marB="91425" marR="91425" marL="91425"/>
                </a:tc>
              </a:tr>
              <a:tr h="339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800">
                          <a:latin typeface="HeadLineA"/>
                          <a:ea typeface="HeadLineA"/>
                          <a:cs typeface="HeadLineA"/>
                          <a:sym typeface="HeadLineA"/>
                        </a:rPr>
                        <a:t>2</a:t>
                      </a:r>
                      <a:endParaRPr b="1" sz="1800">
                        <a:latin typeface="HeadLineA"/>
                        <a:ea typeface="HeadLineA"/>
                        <a:cs typeface="HeadLineA"/>
                        <a:sym typeface="HeadLine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800">
                          <a:solidFill>
                            <a:schemeClr val="dk1"/>
                          </a:solidFill>
                          <a:latin typeface="HeadLineA"/>
                          <a:ea typeface="HeadLineA"/>
                          <a:cs typeface="HeadLineA"/>
                          <a:sym typeface="HeadLineA"/>
                        </a:rPr>
                        <a:t>아이스크림</a:t>
                      </a:r>
                      <a:endParaRPr b="1" sz="1800">
                        <a:solidFill>
                          <a:schemeClr val="dk1"/>
                        </a:solidFill>
                        <a:latin typeface="HeadLineA"/>
                        <a:ea typeface="HeadLineA"/>
                        <a:cs typeface="HeadLineA"/>
                        <a:sym typeface="HeadLine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800">
                          <a:solidFill>
                            <a:schemeClr val="dk1"/>
                          </a:solidFill>
                          <a:latin typeface="HeadLineA"/>
                          <a:ea typeface="HeadLineA"/>
                          <a:cs typeface="HeadLineA"/>
                          <a:sym typeface="HeadLineA"/>
                        </a:rPr>
                        <a:t>더움</a:t>
                      </a:r>
                      <a:endParaRPr sz="1800">
                        <a:solidFill>
                          <a:schemeClr val="dk1"/>
                        </a:solidFill>
                        <a:latin typeface="HeadLineA"/>
                        <a:ea typeface="HeadLineA"/>
                        <a:cs typeface="HeadLineA"/>
                        <a:sym typeface="HeadLine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800">
                          <a:solidFill>
                            <a:schemeClr val="dk1"/>
                          </a:solidFill>
                          <a:latin typeface="HeadLineA"/>
                          <a:ea typeface="HeadLineA"/>
                          <a:cs typeface="HeadLineA"/>
                          <a:sym typeface="HeadLineA"/>
                        </a:rPr>
                        <a:t>서초 2동</a:t>
                      </a:r>
                      <a:endParaRPr sz="1800">
                        <a:solidFill>
                          <a:schemeClr val="dk1"/>
                        </a:solidFill>
                        <a:latin typeface="HeadLineA"/>
                        <a:ea typeface="HeadLineA"/>
                        <a:cs typeface="HeadLineA"/>
                        <a:sym typeface="HeadLineA"/>
                      </a:endParaRPr>
                    </a:p>
                  </a:txBody>
                  <a:tcPr marT="91425" marB="91425" marR="91425" marL="91425"/>
                </a:tc>
              </a:tr>
              <a:tr h="3827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800">
                          <a:latin typeface="HeadLineA"/>
                          <a:ea typeface="HeadLineA"/>
                          <a:cs typeface="HeadLineA"/>
                          <a:sym typeface="HeadLineA"/>
                        </a:rPr>
                        <a:t>3</a:t>
                      </a:r>
                      <a:endParaRPr b="1" sz="1800">
                        <a:latin typeface="HeadLineA"/>
                        <a:ea typeface="HeadLineA"/>
                        <a:cs typeface="HeadLineA"/>
                        <a:sym typeface="HeadLine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800">
                          <a:solidFill>
                            <a:schemeClr val="dk1"/>
                          </a:solidFill>
                          <a:latin typeface="HeadLineA"/>
                          <a:ea typeface="HeadLineA"/>
                          <a:cs typeface="HeadLineA"/>
                          <a:sym typeface="HeadLineA"/>
                        </a:rPr>
                        <a:t>아이스크림</a:t>
                      </a:r>
                      <a:endParaRPr b="1" sz="1800">
                        <a:latin typeface="HeadLineA"/>
                        <a:ea typeface="HeadLineA"/>
                        <a:cs typeface="HeadLineA"/>
                        <a:sym typeface="HeadLine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800">
                          <a:solidFill>
                            <a:schemeClr val="dk1"/>
                          </a:solidFill>
                          <a:latin typeface="HeadLineA"/>
                          <a:ea typeface="HeadLineA"/>
                          <a:cs typeface="HeadLineA"/>
                          <a:sym typeface="HeadLineA"/>
                        </a:rPr>
                        <a:t>더움</a:t>
                      </a:r>
                      <a:endParaRPr sz="1800">
                        <a:solidFill>
                          <a:schemeClr val="dk1"/>
                        </a:solidFill>
                        <a:latin typeface="HeadLineA"/>
                        <a:ea typeface="HeadLineA"/>
                        <a:cs typeface="HeadLineA"/>
                        <a:sym typeface="HeadLine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800">
                          <a:solidFill>
                            <a:schemeClr val="dk1"/>
                          </a:solidFill>
                          <a:latin typeface="HeadLineA"/>
                          <a:ea typeface="HeadLineA"/>
                          <a:cs typeface="HeadLineA"/>
                          <a:sym typeface="HeadLineA"/>
                        </a:rPr>
                        <a:t>서초 2동</a:t>
                      </a:r>
                      <a:endParaRPr sz="1800">
                        <a:solidFill>
                          <a:schemeClr val="dk1"/>
                        </a:solidFill>
                        <a:latin typeface="HeadLineA"/>
                        <a:ea typeface="HeadLineA"/>
                        <a:cs typeface="HeadLineA"/>
                        <a:sym typeface="HeadLineA"/>
                      </a:endParaRPr>
                    </a:p>
                  </a:txBody>
                  <a:tcPr marT="91425" marB="91425" marR="91425" marL="91425"/>
                </a:tc>
              </a:tr>
              <a:tr h="392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800">
                          <a:latin typeface="HeadLineA"/>
                          <a:ea typeface="HeadLineA"/>
                          <a:cs typeface="HeadLineA"/>
                          <a:sym typeface="HeadLineA"/>
                        </a:rPr>
                        <a:t>4</a:t>
                      </a:r>
                      <a:endParaRPr b="1" sz="1800">
                        <a:latin typeface="HeadLineA"/>
                        <a:ea typeface="HeadLineA"/>
                        <a:cs typeface="HeadLineA"/>
                        <a:sym typeface="HeadLine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800">
                          <a:solidFill>
                            <a:schemeClr val="dk1"/>
                          </a:solidFill>
                          <a:latin typeface="HeadLineA"/>
                          <a:ea typeface="HeadLineA"/>
                          <a:cs typeface="HeadLineA"/>
                          <a:sym typeface="HeadLineA"/>
                        </a:rPr>
                        <a:t>삼계탕</a:t>
                      </a:r>
                      <a:endParaRPr b="1" sz="1800">
                        <a:solidFill>
                          <a:schemeClr val="dk1"/>
                        </a:solidFill>
                        <a:latin typeface="HeadLineA"/>
                        <a:ea typeface="HeadLineA"/>
                        <a:cs typeface="HeadLineA"/>
                        <a:sym typeface="HeadLine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800">
                          <a:solidFill>
                            <a:schemeClr val="dk1"/>
                          </a:solidFill>
                          <a:latin typeface="HeadLineA"/>
                          <a:ea typeface="HeadLineA"/>
                          <a:cs typeface="HeadLineA"/>
                          <a:sym typeface="HeadLineA"/>
                        </a:rPr>
                        <a:t>더움</a:t>
                      </a:r>
                      <a:endParaRPr sz="1800">
                        <a:solidFill>
                          <a:schemeClr val="dk1"/>
                        </a:solidFill>
                        <a:latin typeface="HeadLineA"/>
                        <a:ea typeface="HeadLineA"/>
                        <a:cs typeface="HeadLineA"/>
                        <a:sym typeface="HeadLine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800">
                          <a:solidFill>
                            <a:schemeClr val="dk1"/>
                          </a:solidFill>
                          <a:latin typeface="HeadLineA"/>
                          <a:ea typeface="HeadLineA"/>
                          <a:cs typeface="HeadLineA"/>
                          <a:sym typeface="HeadLineA"/>
                        </a:rPr>
                        <a:t>서초 2동</a:t>
                      </a:r>
                      <a:endParaRPr sz="1800">
                        <a:solidFill>
                          <a:schemeClr val="dk1"/>
                        </a:solidFill>
                        <a:latin typeface="HeadLineA"/>
                        <a:ea typeface="HeadLineA"/>
                        <a:cs typeface="HeadLineA"/>
                        <a:sym typeface="HeadLineA"/>
                      </a:endParaRPr>
                    </a:p>
                  </a:txBody>
                  <a:tcPr marT="91425" marB="91425" marR="91425" marL="91425"/>
                </a:tc>
              </a:tr>
              <a:tr h="392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800">
                          <a:latin typeface="HeadLineA"/>
                          <a:ea typeface="HeadLineA"/>
                          <a:cs typeface="HeadLineA"/>
                          <a:sym typeface="HeadLineA"/>
                        </a:rPr>
                        <a:t>5</a:t>
                      </a:r>
                      <a:endParaRPr b="1" sz="1800">
                        <a:latin typeface="HeadLineA"/>
                        <a:ea typeface="HeadLineA"/>
                        <a:cs typeface="HeadLineA"/>
                        <a:sym typeface="HeadLine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800">
                          <a:solidFill>
                            <a:schemeClr val="dk1"/>
                          </a:solidFill>
                          <a:latin typeface="HeadLineA"/>
                          <a:ea typeface="HeadLineA"/>
                          <a:cs typeface="HeadLineA"/>
                          <a:sym typeface="HeadLineA"/>
                        </a:rPr>
                        <a:t>삼계탕</a:t>
                      </a:r>
                      <a:endParaRPr b="1" sz="1800">
                        <a:solidFill>
                          <a:schemeClr val="dk1"/>
                        </a:solidFill>
                        <a:latin typeface="HeadLineA"/>
                        <a:ea typeface="HeadLineA"/>
                        <a:cs typeface="HeadLineA"/>
                        <a:sym typeface="HeadLine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800">
                          <a:solidFill>
                            <a:schemeClr val="dk1"/>
                          </a:solidFill>
                          <a:latin typeface="HeadLineA"/>
                          <a:ea typeface="HeadLineA"/>
                          <a:cs typeface="HeadLineA"/>
                          <a:sym typeface="HeadLineA"/>
                        </a:rPr>
                        <a:t>더움</a:t>
                      </a:r>
                      <a:endParaRPr sz="1800">
                        <a:solidFill>
                          <a:schemeClr val="dk1"/>
                        </a:solidFill>
                        <a:latin typeface="HeadLineA"/>
                        <a:ea typeface="HeadLineA"/>
                        <a:cs typeface="HeadLineA"/>
                        <a:sym typeface="HeadLine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800">
                          <a:solidFill>
                            <a:schemeClr val="dk1"/>
                          </a:solidFill>
                          <a:latin typeface="HeadLineA"/>
                          <a:ea typeface="HeadLineA"/>
                          <a:cs typeface="HeadLineA"/>
                          <a:sym typeface="HeadLineA"/>
                        </a:rPr>
                        <a:t>서초 2동</a:t>
                      </a:r>
                      <a:endParaRPr sz="1800">
                        <a:solidFill>
                          <a:schemeClr val="dk1"/>
                        </a:solidFill>
                        <a:latin typeface="HeadLineA"/>
                        <a:ea typeface="HeadLineA"/>
                        <a:cs typeface="HeadLineA"/>
                        <a:sym typeface="HeadLineA"/>
                      </a:endParaRPr>
                    </a:p>
                  </a:txBody>
                  <a:tcPr marT="91425" marB="91425" marR="91425" marL="91425"/>
                </a:tc>
              </a:tr>
              <a:tr h="392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800">
                          <a:latin typeface="HeadLineA"/>
                          <a:ea typeface="HeadLineA"/>
                          <a:cs typeface="HeadLineA"/>
                          <a:sym typeface="HeadLineA"/>
                        </a:rPr>
                        <a:t>6</a:t>
                      </a:r>
                      <a:endParaRPr b="1" sz="1800">
                        <a:latin typeface="HeadLineA"/>
                        <a:ea typeface="HeadLineA"/>
                        <a:cs typeface="HeadLineA"/>
                        <a:sym typeface="HeadLine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800">
                          <a:solidFill>
                            <a:schemeClr val="dk1"/>
                          </a:solidFill>
                          <a:latin typeface="HeadLineA"/>
                          <a:ea typeface="HeadLineA"/>
                          <a:cs typeface="HeadLineA"/>
                          <a:sym typeface="HeadLineA"/>
                        </a:rPr>
                        <a:t>팥빙수</a:t>
                      </a:r>
                      <a:endParaRPr b="1" sz="1800">
                        <a:solidFill>
                          <a:schemeClr val="dk1"/>
                        </a:solidFill>
                        <a:latin typeface="HeadLineA"/>
                        <a:ea typeface="HeadLineA"/>
                        <a:cs typeface="HeadLineA"/>
                        <a:sym typeface="HeadLine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800">
                          <a:solidFill>
                            <a:schemeClr val="dk1"/>
                          </a:solidFill>
                          <a:latin typeface="HeadLineA"/>
                          <a:ea typeface="HeadLineA"/>
                          <a:cs typeface="HeadLineA"/>
                          <a:sym typeface="HeadLineA"/>
                        </a:rPr>
                        <a:t>더움</a:t>
                      </a:r>
                      <a:endParaRPr sz="1800">
                        <a:solidFill>
                          <a:schemeClr val="dk1"/>
                        </a:solidFill>
                        <a:latin typeface="HeadLineA"/>
                        <a:ea typeface="HeadLineA"/>
                        <a:cs typeface="HeadLineA"/>
                        <a:sym typeface="HeadLine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800">
                          <a:solidFill>
                            <a:schemeClr val="dk1"/>
                          </a:solidFill>
                          <a:latin typeface="HeadLineA"/>
                          <a:ea typeface="HeadLineA"/>
                          <a:cs typeface="HeadLineA"/>
                          <a:sym typeface="HeadLineA"/>
                        </a:rPr>
                        <a:t>서초 2동</a:t>
                      </a:r>
                      <a:endParaRPr sz="1800">
                        <a:solidFill>
                          <a:schemeClr val="dk1"/>
                        </a:solidFill>
                        <a:latin typeface="HeadLineA"/>
                        <a:ea typeface="HeadLineA"/>
                        <a:cs typeface="HeadLineA"/>
                        <a:sym typeface="HeadLineA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729" name="Google Shape;729;p77"/>
          <p:cNvSpPr txBox="1"/>
          <p:nvPr/>
        </p:nvSpPr>
        <p:spPr>
          <a:xfrm>
            <a:off x="691788" y="607250"/>
            <a:ext cx="2450400" cy="2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400">
                <a:latin typeface="HeadLineA"/>
                <a:ea typeface="HeadLineA"/>
                <a:cs typeface="HeadLineA"/>
                <a:sym typeface="HeadLineA"/>
              </a:rPr>
              <a:t>주문 내역</a:t>
            </a:r>
            <a:endParaRPr b="1" sz="2400">
              <a:latin typeface="HeadLineA"/>
              <a:ea typeface="HeadLineA"/>
              <a:cs typeface="HeadLineA"/>
              <a:sym typeface="HeadLineA"/>
            </a:endParaRPr>
          </a:p>
        </p:txBody>
      </p:sp>
      <p:sp>
        <p:nvSpPr>
          <p:cNvPr id="730" name="Google Shape;730;p77"/>
          <p:cNvSpPr/>
          <p:nvPr/>
        </p:nvSpPr>
        <p:spPr>
          <a:xfrm>
            <a:off x="1452875" y="1786725"/>
            <a:ext cx="1449000" cy="1356600"/>
          </a:xfrm>
          <a:prstGeom prst="rect">
            <a:avLst/>
          </a:prstGeom>
          <a:noFill/>
          <a:ln cap="flat" cmpd="sng" w="38100">
            <a:solidFill>
              <a:srgbClr val="D61F2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1" name="Google Shape;731;p77"/>
          <p:cNvSpPr/>
          <p:nvPr/>
        </p:nvSpPr>
        <p:spPr>
          <a:xfrm>
            <a:off x="1442275" y="3149650"/>
            <a:ext cx="1449000" cy="918300"/>
          </a:xfrm>
          <a:prstGeom prst="rect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2" name="Google Shape;732;p77"/>
          <p:cNvSpPr/>
          <p:nvPr/>
        </p:nvSpPr>
        <p:spPr>
          <a:xfrm>
            <a:off x="1442275" y="4067800"/>
            <a:ext cx="1449000" cy="459000"/>
          </a:xfrm>
          <a:prstGeom prst="rect">
            <a:avLst/>
          </a:prstGeom>
          <a:noFill/>
          <a:ln cap="flat" cmpd="sng" w="38100">
            <a:solidFill>
              <a:srgbClr val="2BCF2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3" name="Google Shape;733;p77"/>
          <p:cNvSpPr txBox="1"/>
          <p:nvPr/>
        </p:nvSpPr>
        <p:spPr>
          <a:xfrm>
            <a:off x="5673675" y="1997938"/>
            <a:ext cx="2785800" cy="17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latin typeface="HeadLineA"/>
                <a:ea typeface="HeadLineA"/>
                <a:cs typeface="HeadLineA"/>
                <a:sym typeface="HeadLineA"/>
              </a:rPr>
              <a:t>1</a:t>
            </a:r>
            <a:r>
              <a:rPr b="1" lang="ko" sz="3000">
                <a:latin typeface="HeadLineA"/>
                <a:ea typeface="HeadLineA"/>
                <a:cs typeface="HeadLineA"/>
                <a:sym typeface="HeadLineA"/>
              </a:rPr>
              <a:t>위 </a:t>
            </a:r>
            <a:r>
              <a:rPr b="1" lang="ko" sz="3000">
                <a:solidFill>
                  <a:srgbClr val="D61F26"/>
                </a:solidFill>
                <a:latin typeface="HeadLineA"/>
                <a:ea typeface="HeadLineA"/>
                <a:cs typeface="HeadLineA"/>
                <a:sym typeface="HeadLineA"/>
              </a:rPr>
              <a:t>아이스크림</a:t>
            </a:r>
            <a:endParaRPr b="1" sz="3000">
              <a:solidFill>
                <a:srgbClr val="D61F26"/>
              </a:solidFill>
              <a:latin typeface="HeadLineA"/>
              <a:ea typeface="HeadLineA"/>
              <a:cs typeface="HeadLineA"/>
              <a:sym typeface="HeadLine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latin typeface="HeadLineA"/>
                <a:ea typeface="HeadLineA"/>
                <a:cs typeface="HeadLineA"/>
                <a:sym typeface="HeadLineA"/>
              </a:rPr>
              <a:t>2위 </a:t>
            </a:r>
            <a:r>
              <a:rPr b="1" lang="ko" sz="3000">
                <a:solidFill>
                  <a:schemeClr val="accent1"/>
                </a:solidFill>
                <a:latin typeface="HeadLineA"/>
                <a:ea typeface="HeadLineA"/>
                <a:cs typeface="HeadLineA"/>
                <a:sym typeface="HeadLineA"/>
              </a:rPr>
              <a:t>삼계탕</a:t>
            </a:r>
            <a:endParaRPr b="1" sz="3000">
              <a:solidFill>
                <a:schemeClr val="accent1"/>
              </a:solidFill>
              <a:latin typeface="HeadLineA"/>
              <a:ea typeface="HeadLineA"/>
              <a:cs typeface="HeadLineA"/>
              <a:sym typeface="HeadLine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latin typeface="HeadLineA"/>
                <a:ea typeface="HeadLineA"/>
                <a:cs typeface="HeadLineA"/>
                <a:sym typeface="HeadLineA"/>
              </a:rPr>
              <a:t>3위 </a:t>
            </a:r>
            <a:r>
              <a:rPr b="1" lang="ko" sz="3000">
                <a:solidFill>
                  <a:srgbClr val="2BCF25"/>
                </a:solidFill>
                <a:latin typeface="HeadLineA"/>
                <a:ea typeface="HeadLineA"/>
                <a:cs typeface="HeadLineA"/>
                <a:sym typeface="HeadLineA"/>
              </a:rPr>
              <a:t>팥빙수</a:t>
            </a:r>
            <a:endParaRPr b="1" sz="3000">
              <a:solidFill>
                <a:srgbClr val="2BCF25"/>
              </a:solidFill>
              <a:latin typeface="HeadLineA"/>
              <a:ea typeface="HeadLineA"/>
              <a:cs typeface="HeadLineA"/>
              <a:sym typeface="HeadLineA"/>
            </a:endParaRPr>
          </a:p>
        </p:txBody>
      </p:sp>
      <p:pic>
        <p:nvPicPr>
          <p:cNvPr id="734" name="Google Shape;734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17223" y="71913"/>
            <a:ext cx="1356595" cy="135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AFAFA"/>
        </a:solidFill>
      </p:bgPr>
    </p:bg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78"/>
          <p:cNvSpPr txBox="1"/>
          <p:nvPr/>
        </p:nvSpPr>
        <p:spPr>
          <a:xfrm>
            <a:off x="2845200" y="2019000"/>
            <a:ext cx="3893100" cy="11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6500">
                <a:latin typeface="HeadLineA"/>
                <a:ea typeface="HeadLineA"/>
                <a:cs typeface="HeadLineA"/>
                <a:sym typeface="HeadLineA"/>
              </a:rPr>
              <a:t>ADVANTAGE?</a:t>
            </a:r>
            <a:endParaRPr b="1" sz="6500">
              <a:latin typeface="HeadLineA"/>
              <a:ea typeface="HeadLineA"/>
              <a:cs typeface="HeadLineA"/>
              <a:sym typeface="HeadLineA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AFAFA"/>
        </a:solidFill>
      </p:bgPr>
    </p:bg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p79"/>
          <p:cNvSpPr txBox="1"/>
          <p:nvPr/>
        </p:nvSpPr>
        <p:spPr>
          <a:xfrm>
            <a:off x="534125" y="1365000"/>
            <a:ext cx="5697300" cy="6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5" name="Google Shape;745;p79"/>
          <p:cNvSpPr txBox="1"/>
          <p:nvPr/>
        </p:nvSpPr>
        <p:spPr>
          <a:xfrm>
            <a:off x="306625" y="927025"/>
            <a:ext cx="5697300" cy="129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6" name="Google Shape;746;p79"/>
          <p:cNvSpPr txBox="1"/>
          <p:nvPr/>
        </p:nvSpPr>
        <p:spPr>
          <a:xfrm>
            <a:off x="1695775" y="1986175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747" name="Google Shape;747;p79"/>
          <p:cNvSpPr txBox="1"/>
          <p:nvPr/>
        </p:nvSpPr>
        <p:spPr>
          <a:xfrm>
            <a:off x="692625" y="3445750"/>
            <a:ext cx="7841700" cy="8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600">
                <a:solidFill>
                  <a:srgbClr val="D61F26"/>
                </a:solidFill>
                <a:latin typeface="HeadLineA"/>
                <a:ea typeface="HeadLineA"/>
                <a:cs typeface="HeadLineA"/>
                <a:sym typeface="HeadLineA"/>
              </a:rPr>
              <a:t>날씨</a:t>
            </a:r>
            <a:r>
              <a:rPr b="1" lang="ko" sz="3600">
                <a:latin typeface="HeadLineA"/>
                <a:ea typeface="HeadLineA"/>
                <a:cs typeface="HeadLineA"/>
                <a:sym typeface="HeadLineA"/>
              </a:rPr>
              <a:t>에 맞는 </a:t>
            </a:r>
            <a:r>
              <a:rPr b="1" lang="ko" sz="3600">
                <a:solidFill>
                  <a:srgbClr val="D61F26"/>
                </a:solidFill>
                <a:latin typeface="HeadLineA"/>
                <a:ea typeface="HeadLineA"/>
                <a:cs typeface="HeadLineA"/>
                <a:sym typeface="HeadLineA"/>
              </a:rPr>
              <a:t>적절한 음식</a:t>
            </a:r>
            <a:r>
              <a:rPr b="1" lang="ko" sz="3600">
                <a:latin typeface="HeadLineA"/>
                <a:ea typeface="HeadLineA"/>
                <a:cs typeface="HeadLineA"/>
                <a:sym typeface="HeadLineA"/>
              </a:rPr>
              <a:t>을</a:t>
            </a:r>
            <a:r>
              <a:rPr b="1" lang="ko" sz="3600">
                <a:latin typeface="HeadLineA"/>
                <a:ea typeface="HeadLineA"/>
                <a:cs typeface="HeadLineA"/>
                <a:sym typeface="HeadLineA"/>
              </a:rPr>
              <a:t> 먹</a:t>
            </a:r>
            <a:r>
              <a:rPr b="1" lang="ko" sz="3600">
                <a:latin typeface="HeadLineA"/>
                <a:ea typeface="HeadLineA"/>
                <a:cs typeface="HeadLineA"/>
                <a:sym typeface="HeadLineA"/>
              </a:rPr>
              <a:t>을 기회!</a:t>
            </a:r>
            <a:endParaRPr b="1" sz="3600">
              <a:solidFill>
                <a:schemeClr val="dk1"/>
              </a:solidFill>
              <a:latin typeface="HeadLineA"/>
              <a:ea typeface="HeadLineA"/>
              <a:cs typeface="HeadLineA"/>
              <a:sym typeface="HeadLineA"/>
            </a:endParaRPr>
          </a:p>
        </p:txBody>
      </p:sp>
      <p:pic>
        <p:nvPicPr>
          <p:cNvPr id="748" name="Google Shape;748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4686" y="909295"/>
            <a:ext cx="2015776" cy="1913074"/>
          </a:xfrm>
          <a:prstGeom prst="rect">
            <a:avLst/>
          </a:prstGeom>
          <a:noFill/>
          <a:ln>
            <a:noFill/>
          </a:ln>
        </p:spPr>
      </p:pic>
      <p:sp>
        <p:nvSpPr>
          <p:cNvPr id="749" name="Google Shape;749;p79"/>
          <p:cNvSpPr/>
          <p:nvPr/>
        </p:nvSpPr>
        <p:spPr>
          <a:xfrm>
            <a:off x="3341638" y="1650100"/>
            <a:ext cx="590400" cy="590400"/>
          </a:xfrm>
          <a:prstGeom prst="mathPlus">
            <a:avLst>
              <a:gd fmla="val 23520" name="adj1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50" name="Google Shape;750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3687" y="1425783"/>
            <a:ext cx="926950" cy="926964"/>
          </a:xfrm>
          <a:prstGeom prst="rect">
            <a:avLst/>
          </a:prstGeom>
          <a:noFill/>
          <a:ln>
            <a:noFill/>
          </a:ln>
        </p:spPr>
      </p:pic>
      <p:pic>
        <p:nvPicPr>
          <p:cNvPr id="751" name="Google Shape;751;p7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00961" y="1452893"/>
            <a:ext cx="1041893" cy="1041908"/>
          </a:xfrm>
          <a:prstGeom prst="rect">
            <a:avLst/>
          </a:prstGeom>
          <a:noFill/>
          <a:ln>
            <a:noFill/>
          </a:ln>
        </p:spPr>
      </p:pic>
      <p:pic>
        <p:nvPicPr>
          <p:cNvPr id="752" name="Google Shape;752;p7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50938" y="1318902"/>
            <a:ext cx="1140723" cy="11407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AFAFA"/>
        </a:solidFill>
      </p:bgPr>
    </p:bg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7" name="Google Shape;757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87273" y="43575"/>
            <a:ext cx="1321450" cy="132143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58" name="Google Shape;758;p80"/>
          <p:cNvGrpSpPr/>
          <p:nvPr/>
        </p:nvGrpSpPr>
        <p:grpSpPr>
          <a:xfrm>
            <a:off x="1189924" y="516580"/>
            <a:ext cx="5540476" cy="3148649"/>
            <a:chOff x="534125" y="987075"/>
            <a:chExt cx="6240680" cy="3546575"/>
          </a:xfrm>
        </p:grpSpPr>
        <p:sp>
          <p:nvSpPr>
            <p:cNvPr id="759" name="Google Shape;759;p80"/>
            <p:cNvSpPr txBox="1"/>
            <p:nvPr/>
          </p:nvSpPr>
          <p:spPr>
            <a:xfrm>
              <a:off x="534125" y="1365000"/>
              <a:ext cx="5697300" cy="66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760" name="Google Shape;760;p8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339882" y="987075"/>
              <a:ext cx="3759500" cy="354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61" name="Google Shape;761;p80"/>
            <p:cNvSpPr/>
            <p:nvPr/>
          </p:nvSpPr>
          <p:spPr>
            <a:xfrm>
              <a:off x="5040675" y="2821200"/>
              <a:ext cx="1424100" cy="1021200"/>
            </a:xfrm>
            <a:prstGeom prst="roundRect">
              <a:avLst>
                <a:gd fmla="val 16667" name="adj"/>
              </a:avLst>
            </a:pr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762" name="Google Shape;762;p8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-3510391">
              <a:off x="5009452" y="2768296"/>
              <a:ext cx="1486550" cy="14865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63" name="Google Shape;763;p80"/>
          <p:cNvSpPr txBox="1"/>
          <p:nvPr/>
        </p:nvSpPr>
        <p:spPr>
          <a:xfrm>
            <a:off x="2225125" y="3822000"/>
            <a:ext cx="5935500" cy="13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300">
                <a:solidFill>
                  <a:srgbClr val="D61F26"/>
                </a:solidFill>
                <a:latin typeface="HeadLineA"/>
                <a:ea typeface="HeadLineA"/>
                <a:cs typeface="HeadLineA"/>
                <a:sym typeface="HeadLineA"/>
              </a:rPr>
              <a:t>날씨에 맞는 음식</a:t>
            </a:r>
            <a:r>
              <a:rPr b="1" lang="ko" sz="3300">
                <a:latin typeface="HeadLineA"/>
                <a:ea typeface="HeadLineA"/>
                <a:cs typeface="HeadLineA"/>
                <a:sym typeface="HeadLineA"/>
              </a:rPr>
              <a:t>을 먹으며 </a:t>
            </a:r>
            <a:endParaRPr b="1" sz="3300">
              <a:latin typeface="HeadLineA"/>
              <a:ea typeface="HeadLineA"/>
              <a:cs typeface="HeadLineA"/>
              <a:sym typeface="HeadLine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300">
                <a:latin typeface="HeadLineA"/>
                <a:ea typeface="HeadLineA"/>
                <a:cs typeface="HeadLineA"/>
                <a:sym typeface="HeadLineA"/>
              </a:rPr>
              <a:t>현재 날씨를 </a:t>
            </a:r>
            <a:r>
              <a:rPr b="1" lang="ko" sz="3300">
                <a:solidFill>
                  <a:srgbClr val="D61F26"/>
                </a:solidFill>
                <a:latin typeface="HeadLineA"/>
                <a:ea typeface="HeadLineA"/>
                <a:cs typeface="HeadLineA"/>
                <a:sym typeface="HeadLineA"/>
              </a:rPr>
              <a:t>즐길 수 있다.</a:t>
            </a:r>
            <a:endParaRPr b="1" sz="3300">
              <a:solidFill>
                <a:srgbClr val="D61F26"/>
              </a:solidFill>
              <a:latin typeface="HeadLineA"/>
              <a:ea typeface="HeadLineA"/>
              <a:cs typeface="HeadLineA"/>
              <a:sym typeface="HeadLineA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AFAFA"/>
        </a:solidFill>
      </p:bgPr>
    </p:bg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p81"/>
          <p:cNvSpPr txBox="1"/>
          <p:nvPr/>
        </p:nvSpPr>
        <p:spPr>
          <a:xfrm>
            <a:off x="359837" y="2172400"/>
            <a:ext cx="4741293" cy="55324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69" name="Google Shape;769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33423" y="2635584"/>
            <a:ext cx="1136660" cy="113666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0" name="Google Shape;770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55355" y="1549995"/>
            <a:ext cx="1027538" cy="102753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1" name="Google Shape;771;p8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62155" y="3728968"/>
            <a:ext cx="1136660" cy="1136676"/>
          </a:xfrm>
          <a:prstGeom prst="rect">
            <a:avLst/>
          </a:prstGeom>
          <a:noFill/>
          <a:ln>
            <a:noFill/>
          </a:ln>
        </p:spPr>
      </p:pic>
      <p:sp>
        <p:nvSpPr>
          <p:cNvPr id="772" name="Google Shape;772;p81"/>
          <p:cNvSpPr/>
          <p:nvPr/>
        </p:nvSpPr>
        <p:spPr>
          <a:xfrm>
            <a:off x="562748" y="1728494"/>
            <a:ext cx="2892602" cy="717294"/>
          </a:xfrm>
          <a:prstGeom prst="flowChartPreparation">
            <a:avLst/>
          </a:prstGeom>
          <a:solidFill>
            <a:srgbClr val="D61F26"/>
          </a:solidFill>
          <a:ln cap="flat" cmpd="sng" w="9525">
            <a:solidFill>
              <a:srgbClr val="E81E2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D61F26"/>
              </a:solidFill>
            </a:endParaRPr>
          </a:p>
        </p:txBody>
      </p:sp>
      <p:sp>
        <p:nvSpPr>
          <p:cNvPr id="773" name="Google Shape;773;p81"/>
          <p:cNvSpPr/>
          <p:nvPr/>
        </p:nvSpPr>
        <p:spPr>
          <a:xfrm rot="2138862">
            <a:off x="383870" y="1575418"/>
            <a:ext cx="1027685" cy="976692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990000"/>
          </a:solidFill>
          <a:ln cap="flat" cmpd="sng" w="9525">
            <a:solidFill>
              <a:srgbClr val="E81E2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4" name="Google Shape;774;p81"/>
          <p:cNvSpPr/>
          <p:nvPr/>
        </p:nvSpPr>
        <p:spPr>
          <a:xfrm>
            <a:off x="562748" y="2841385"/>
            <a:ext cx="2370667" cy="717294"/>
          </a:xfrm>
          <a:prstGeom prst="flowChartPreparation">
            <a:avLst/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775" name="Google Shape;775;p81"/>
          <p:cNvSpPr/>
          <p:nvPr/>
        </p:nvSpPr>
        <p:spPr>
          <a:xfrm rot="2138862">
            <a:off x="383867" y="2688312"/>
            <a:ext cx="1027685" cy="976692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B45F06"/>
          </a:solidFill>
          <a:ln cap="flat" cmpd="sng" w="9525">
            <a:solidFill>
              <a:srgbClr val="BF9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6" name="Google Shape;776;p81"/>
          <p:cNvSpPr/>
          <p:nvPr/>
        </p:nvSpPr>
        <p:spPr>
          <a:xfrm>
            <a:off x="562748" y="3962026"/>
            <a:ext cx="1692362" cy="717294"/>
          </a:xfrm>
          <a:prstGeom prst="flowChartPreparation">
            <a:avLst/>
          </a:prstGeom>
          <a:solidFill>
            <a:srgbClr val="2BCF25"/>
          </a:solidFill>
          <a:ln cap="flat" cmpd="sng" w="9525">
            <a:solidFill>
              <a:srgbClr val="2BCF2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D61F26"/>
              </a:solidFill>
            </a:endParaRPr>
          </a:p>
        </p:txBody>
      </p:sp>
      <p:sp>
        <p:nvSpPr>
          <p:cNvPr id="777" name="Google Shape;777;p81"/>
          <p:cNvSpPr/>
          <p:nvPr/>
        </p:nvSpPr>
        <p:spPr>
          <a:xfrm rot="2138862">
            <a:off x="383867" y="3808952"/>
            <a:ext cx="1027685" cy="976692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38761D"/>
          </a:solidFill>
          <a:ln cap="flat" cmpd="sng" w="952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8" name="Google Shape;778;p81"/>
          <p:cNvSpPr txBox="1"/>
          <p:nvPr/>
        </p:nvSpPr>
        <p:spPr>
          <a:xfrm>
            <a:off x="589753" y="1817384"/>
            <a:ext cx="615911" cy="52403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400">
                <a:solidFill>
                  <a:srgbClr val="FFFFFF"/>
                </a:solidFill>
                <a:latin typeface="HeadLineA"/>
                <a:ea typeface="HeadLineA"/>
                <a:cs typeface="HeadLineA"/>
                <a:sym typeface="HeadLineA"/>
              </a:rPr>
              <a:t>1위</a:t>
            </a:r>
            <a:endParaRPr b="1" sz="2400">
              <a:solidFill>
                <a:srgbClr val="FFFFFF"/>
              </a:solidFill>
              <a:latin typeface="HeadLineA"/>
              <a:ea typeface="HeadLineA"/>
              <a:cs typeface="HeadLineA"/>
              <a:sym typeface="HeadLineA"/>
            </a:endParaRPr>
          </a:p>
        </p:txBody>
      </p:sp>
      <p:sp>
        <p:nvSpPr>
          <p:cNvPr id="779" name="Google Shape;779;p81"/>
          <p:cNvSpPr txBox="1"/>
          <p:nvPr/>
        </p:nvSpPr>
        <p:spPr>
          <a:xfrm>
            <a:off x="562748" y="2941894"/>
            <a:ext cx="615911" cy="52403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400">
                <a:solidFill>
                  <a:srgbClr val="FFFFFF"/>
                </a:solidFill>
                <a:latin typeface="HeadLineA"/>
                <a:ea typeface="HeadLineA"/>
                <a:cs typeface="HeadLineA"/>
                <a:sym typeface="HeadLineA"/>
              </a:rPr>
              <a:t>2</a:t>
            </a:r>
            <a:r>
              <a:rPr b="1" lang="ko" sz="2400">
                <a:solidFill>
                  <a:srgbClr val="FFFFFF"/>
                </a:solidFill>
                <a:latin typeface="HeadLineA"/>
                <a:ea typeface="HeadLineA"/>
                <a:cs typeface="HeadLineA"/>
                <a:sym typeface="HeadLineA"/>
              </a:rPr>
              <a:t>위</a:t>
            </a:r>
            <a:endParaRPr b="1" sz="2400">
              <a:solidFill>
                <a:srgbClr val="FFFFFF"/>
              </a:solidFill>
              <a:latin typeface="HeadLineA"/>
              <a:ea typeface="HeadLineA"/>
              <a:cs typeface="HeadLineA"/>
              <a:sym typeface="HeadLineA"/>
            </a:endParaRPr>
          </a:p>
        </p:txBody>
      </p:sp>
      <p:sp>
        <p:nvSpPr>
          <p:cNvPr id="780" name="Google Shape;780;p81"/>
          <p:cNvSpPr txBox="1"/>
          <p:nvPr/>
        </p:nvSpPr>
        <p:spPr>
          <a:xfrm>
            <a:off x="562748" y="4058644"/>
            <a:ext cx="615911" cy="52403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400">
                <a:solidFill>
                  <a:srgbClr val="FFFFFF"/>
                </a:solidFill>
                <a:latin typeface="HeadLineA"/>
                <a:ea typeface="HeadLineA"/>
                <a:cs typeface="HeadLineA"/>
                <a:sym typeface="HeadLineA"/>
              </a:rPr>
              <a:t>3</a:t>
            </a:r>
            <a:r>
              <a:rPr b="1" lang="ko" sz="2400">
                <a:solidFill>
                  <a:srgbClr val="FFFFFF"/>
                </a:solidFill>
                <a:latin typeface="HeadLineA"/>
                <a:ea typeface="HeadLineA"/>
                <a:cs typeface="HeadLineA"/>
                <a:sym typeface="HeadLineA"/>
              </a:rPr>
              <a:t>위</a:t>
            </a:r>
            <a:endParaRPr b="1" sz="2400">
              <a:solidFill>
                <a:srgbClr val="FFFFFF"/>
              </a:solidFill>
              <a:latin typeface="HeadLineA"/>
              <a:ea typeface="HeadLineA"/>
              <a:cs typeface="HeadLineA"/>
              <a:sym typeface="HeadLineA"/>
            </a:endParaRPr>
          </a:p>
        </p:txBody>
      </p:sp>
      <p:sp>
        <p:nvSpPr>
          <p:cNvPr id="781" name="Google Shape;781;p81"/>
          <p:cNvSpPr txBox="1"/>
          <p:nvPr/>
        </p:nvSpPr>
        <p:spPr>
          <a:xfrm>
            <a:off x="4091750" y="3352825"/>
            <a:ext cx="5099100" cy="13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rgbClr val="D61F26"/>
                </a:solidFill>
                <a:latin typeface="HeadLineA"/>
                <a:ea typeface="HeadLineA"/>
                <a:cs typeface="HeadLineA"/>
                <a:sym typeface="HeadLineA"/>
              </a:rPr>
              <a:t>사장님은</a:t>
            </a:r>
            <a:endParaRPr b="1" sz="3000">
              <a:solidFill>
                <a:srgbClr val="D61F26"/>
              </a:solidFill>
              <a:latin typeface="HeadLineA"/>
              <a:ea typeface="HeadLineA"/>
              <a:cs typeface="HeadLineA"/>
              <a:sym typeface="HeadLine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rgbClr val="D61F26"/>
                </a:solidFill>
                <a:latin typeface="HeadLineA"/>
                <a:ea typeface="HeadLineA"/>
                <a:cs typeface="HeadLineA"/>
                <a:sym typeface="HeadLineA"/>
              </a:rPr>
              <a:t>날씨</a:t>
            </a:r>
            <a:r>
              <a:rPr b="1" lang="ko" sz="3000">
                <a:latin typeface="HeadLineA"/>
                <a:ea typeface="HeadLineA"/>
                <a:cs typeface="HeadLineA"/>
                <a:sym typeface="HeadLineA"/>
              </a:rPr>
              <a:t>에 따라,</a:t>
            </a:r>
            <a:endParaRPr b="1" sz="3000">
              <a:latin typeface="HeadLineA"/>
              <a:ea typeface="HeadLineA"/>
              <a:cs typeface="HeadLineA"/>
              <a:sym typeface="HeadLine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latin typeface="HeadLineA"/>
                <a:ea typeface="HeadLineA"/>
                <a:cs typeface="HeadLineA"/>
                <a:sym typeface="HeadLineA"/>
              </a:rPr>
              <a:t>메뉴 </a:t>
            </a:r>
            <a:r>
              <a:rPr b="1" lang="ko" sz="3000">
                <a:solidFill>
                  <a:srgbClr val="D61F26"/>
                </a:solidFill>
                <a:latin typeface="HeadLineA"/>
                <a:ea typeface="HeadLineA"/>
                <a:cs typeface="HeadLineA"/>
                <a:sym typeface="HeadLineA"/>
              </a:rPr>
              <a:t>경쟁력</a:t>
            </a:r>
            <a:r>
              <a:rPr b="1" lang="ko" sz="3000">
                <a:latin typeface="HeadLineA"/>
                <a:ea typeface="HeadLineA"/>
                <a:cs typeface="HeadLineA"/>
                <a:sym typeface="HeadLineA"/>
              </a:rPr>
              <a:t>을 높일 수 있다.</a:t>
            </a:r>
            <a:endParaRPr b="1" sz="3000">
              <a:latin typeface="HeadLineA"/>
              <a:ea typeface="HeadLineA"/>
              <a:cs typeface="HeadLineA"/>
              <a:sym typeface="HeadLineA"/>
            </a:endParaRPr>
          </a:p>
        </p:txBody>
      </p:sp>
      <p:sp>
        <p:nvSpPr>
          <p:cNvPr id="782" name="Google Shape;782;p81"/>
          <p:cNvSpPr txBox="1"/>
          <p:nvPr/>
        </p:nvSpPr>
        <p:spPr>
          <a:xfrm>
            <a:off x="1419300" y="1795650"/>
            <a:ext cx="1188000" cy="6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FFFFFF"/>
                </a:solidFill>
                <a:latin typeface="HeadLineA"/>
                <a:ea typeface="HeadLineA"/>
                <a:cs typeface="HeadLineA"/>
                <a:sym typeface="HeadLineA"/>
              </a:rPr>
              <a:t>2</a:t>
            </a:r>
            <a:r>
              <a:rPr b="1" lang="ko" sz="1800">
                <a:solidFill>
                  <a:srgbClr val="FFFFFF"/>
                </a:solidFill>
                <a:latin typeface="HeadLineA"/>
                <a:ea typeface="HeadLineA"/>
                <a:cs typeface="HeadLineA"/>
                <a:sym typeface="HeadLineA"/>
              </a:rPr>
              <a:t>22 건</a:t>
            </a:r>
            <a:endParaRPr b="1" sz="1800">
              <a:solidFill>
                <a:srgbClr val="FFFFFF"/>
              </a:solidFill>
              <a:latin typeface="HeadLineA"/>
              <a:ea typeface="HeadLineA"/>
              <a:cs typeface="HeadLineA"/>
              <a:sym typeface="HeadLineA"/>
            </a:endParaRPr>
          </a:p>
        </p:txBody>
      </p:sp>
      <p:sp>
        <p:nvSpPr>
          <p:cNvPr id="783" name="Google Shape;783;p81"/>
          <p:cNvSpPr txBox="1"/>
          <p:nvPr/>
        </p:nvSpPr>
        <p:spPr>
          <a:xfrm>
            <a:off x="1419300" y="2959875"/>
            <a:ext cx="1188000" cy="6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FFFFFF"/>
                </a:solidFill>
                <a:latin typeface="HeadLineA"/>
                <a:ea typeface="HeadLineA"/>
                <a:cs typeface="HeadLineA"/>
                <a:sym typeface="HeadLineA"/>
              </a:rPr>
              <a:t>125 건</a:t>
            </a:r>
            <a:endParaRPr b="1" sz="1800">
              <a:solidFill>
                <a:srgbClr val="FFFFFF"/>
              </a:solidFill>
              <a:latin typeface="HeadLineA"/>
              <a:ea typeface="HeadLineA"/>
              <a:cs typeface="HeadLineA"/>
              <a:sym typeface="HeadLineA"/>
            </a:endParaRPr>
          </a:p>
        </p:txBody>
      </p:sp>
      <p:sp>
        <p:nvSpPr>
          <p:cNvPr id="784" name="Google Shape;784;p81"/>
          <p:cNvSpPr txBox="1"/>
          <p:nvPr/>
        </p:nvSpPr>
        <p:spPr>
          <a:xfrm>
            <a:off x="1419300" y="4124100"/>
            <a:ext cx="1188000" cy="6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FFFFFF"/>
                </a:solidFill>
                <a:latin typeface="HeadLineA"/>
                <a:ea typeface="HeadLineA"/>
                <a:cs typeface="HeadLineA"/>
                <a:sym typeface="HeadLineA"/>
              </a:rPr>
              <a:t>99</a:t>
            </a:r>
            <a:r>
              <a:rPr b="1" lang="ko" sz="1800">
                <a:solidFill>
                  <a:srgbClr val="FFFFFF"/>
                </a:solidFill>
                <a:latin typeface="HeadLineA"/>
                <a:ea typeface="HeadLineA"/>
                <a:cs typeface="HeadLineA"/>
                <a:sym typeface="HeadLineA"/>
              </a:rPr>
              <a:t> 건</a:t>
            </a:r>
            <a:endParaRPr b="1" sz="1800">
              <a:solidFill>
                <a:srgbClr val="FFFFFF"/>
              </a:solidFill>
              <a:latin typeface="HeadLineA"/>
              <a:ea typeface="HeadLineA"/>
              <a:cs typeface="HeadLineA"/>
              <a:sym typeface="HeadLineA"/>
            </a:endParaRPr>
          </a:p>
        </p:txBody>
      </p:sp>
      <p:pic>
        <p:nvPicPr>
          <p:cNvPr id="785" name="Google Shape;785;p8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56098" y="92875"/>
            <a:ext cx="1321450" cy="13214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AFAFA"/>
        </a:solid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 txBox="1"/>
          <p:nvPr/>
        </p:nvSpPr>
        <p:spPr>
          <a:xfrm>
            <a:off x="1361550" y="2052600"/>
            <a:ext cx="6420900" cy="10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3600">
                <a:latin typeface="HeadLineA"/>
                <a:ea typeface="HeadLineA"/>
                <a:cs typeface="HeadLineA"/>
                <a:sym typeface="HeadLineA"/>
              </a:rPr>
              <a:t>어? 스프린트 기간이...남았자나?</a:t>
            </a:r>
            <a:endParaRPr sz="3600">
              <a:latin typeface="HeadLineA"/>
              <a:ea typeface="HeadLineA"/>
              <a:cs typeface="HeadLineA"/>
              <a:sym typeface="HeadLine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latin typeface="HeadLineA"/>
              <a:ea typeface="HeadLineA"/>
              <a:cs typeface="HeadLineA"/>
              <a:sym typeface="HeadLineA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AFAFA"/>
        </a:solidFill>
      </p:bgPr>
    </p:bg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82"/>
          <p:cNvSpPr txBox="1"/>
          <p:nvPr/>
        </p:nvSpPr>
        <p:spPr>
          <a:xfrm>
            <a:off x="1873800" y="2019000"/>
            <a:ext cx="5396400" cy="11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6500">
                <a:latin typeface="HeadLineA"/>
                <a:ea typeface="HeadLineA"/>
                <a:cs typeface="HeadLineA"/>
                <a:sym typeface="HeadLineA"/>
              </a:rPr>
              <a:t>시연</a:t>
            </a:r>
            <a:endParaRPr b="1" sz="6500">
              <a:latin typeface="HeadLineA"/>
              <a:ea typeface="HeadLineA"/>
              <a:cs typeface="HeadLineA"/>
              <a:sym typeface="HeadLineA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AFAFA"/>
        </a:solidFill>
      </p:bgPr>
    </p:bg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p83"/>
          <p:cNvSpPr txBox="1"/>
          <p:nvPr/>
        </p:nvSpPr>
        <p:spPr>
          <a:xfrm>
            <a:off x="285675" y="310375"/>
            <a:ext cx="8797500" cy="6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600">
                <a:latin typeface="HeadLineA"/>
                <a:ea typeface="HeadLineA"/>
                <a:cs typeface="HeadLineA"/>
                <a:sym typeface="HeadLineA"/>
              </a:rPr>
              <a:t>Theme 5: 감사함을 </a:t>
            </a:r>
            <a:r>
              <a:rPr b="1" lang="ko" sz="3600">
                <a:solidFill>
                  <a:srgbClr val="D61F26"/>
                </a:solidFill>
                <a:latin typeface="HeadLineA"/>
                <a:ea typeface="HeadLineA"/>
                <a:cs typeface="HeadLineA"/>
                <a:sym typeface="HeadLineA"/>
              </a:rPr>
              <a:t>선물</a:t>
            </a:r>
            <a:r>
              <a:rPr b="1" lang="ko" sz="3600">
                <a:latin typeface="HeadLineA"/>
                <a:ea typeface="HeadLineA"/>
                <a:cs typeface="HeadLineA"/>
                <a:sym typeface="HeadLineA"/>
              </a:rPr>
              <a:t>하고 싶은 당신에게?!</a:t>
            </a:r>
            <a:endParaRPr b="1" sz="3600">
              <a:latin typeface="HeadLineA"/>
              <a:ea typeface="HeadLineA"/>
              <a:cs typeface="HeadLineA"/>
              <a:sym typeface="HeadLineA"/>
            </a:endParaRPr>
          </a:p>
        </p:txBody>
      </p:sp>
      <p:pic>
        <p:nvPicPr>
          <p:cNvPr id="796" name="Google Shape;796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3125" y="1148725"/>
            <a:ext cx="3857750" cy="385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AFAFA"/>
        </a:solidFill>
      </p:bgPr>
    </p:bg>
    <p:spTree>
      <p:nvGrpSpPr>
        <p:cNvPr id="800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1" name="Google Shape;801;p84"/>
          <p:cNvGrpSpPr/>
          <p:nvPr/>
        </p:nvGrpSpPr>
        <p:grpSpPr>
          <a:xfrm>
            <a:off x="5619199" y="257863"/>
            <a:ext cx="2158984" cy="3452507"/>
            <a:chOff x="5729000" y="493050"/>
            <a:chExt cx="2571750" cy="4112575"/>
          </a:xfrm>
        </p:grpSpPr>
        <p:pic>
          <p:nvPicPr>
            <p:cNvPr id="802" name="Google Shape;802;p84"/>
            <p:cNvPicPr preferRelativeResize="0"/>
            <p:nvPr/>
          </p:nvPicPr>
          <p:blipFill rotWithShape="1">
            <a:blip r:embed="rId3">
              <a:alphaModFix/>
            </a:blip>
            <a:srcRect b="13274" l="0" r="0" t="12897"/>
            <a:stretch/>
          </p:blipFill>
          <p:spPr>
            <a:xfrm>
              <a:off x="5729000" y="493050"/>
              <a:ext cx="2571750" cy="4112575"/>
            </a:xfrm>
            <a:prstGeom prst="rect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803" name="Google Shape;803;p84"/>
            <p:cNvSpPr/>
            <p:nvPr/>
          </p:nvSpPr>
          <p:spPr>
            <a:xfrm>
              <a:off x="5849454" y="3126447"/>
              <a:ext cx="1603500" cy="1440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900"/>
                <a:t>홍길동님이 보내신</a:t>
              </a:r>
              <a:endParaRPr sz="900"/>
            </a:p>
          </p:txBody>
        </p:sp>
      </p:grpSp>
      <p:pic>
        <p:nvPicPr>
          <p:cNvPr id="804" name="Google Shape;804;p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24125" y="1018875"/>
            <a:ext cx="2379600" cy="21741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805" name="Google Shape;805;p84"/>
          <p:cNvSpPr txBox="1"/>
          <p:nvPr/>
        </p:nvSpPr>
        <p:spPr>
          <a:xfrm>
            <a:off x="1724125" y="4097700"/>
            <a:ext cx="5681700" cy="104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600">
                <a:latin typeface="HeadLineA"/>
                <a:ea typeface="HeadLineA"/>
                <a:cs typeface="HeadLineA"/>
                <a:sym typeface="HeadLineA"/>
              </a:rPr>
              <a:t>혹시 사용 해보신적 있나요?</a:t>
            </a:r>
            <a:endParaRPr b="1" sz="3600">
              <a:latin typeface="HeadLineA"/>
              <a:ea typeface="HeadLineA"/>
              <a:cs typeface="HeadLineA"/>
              <a:sym typeface="HeadLineA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AFAFA"/>
        </a:solidFill>
      </p:bgPr>
    </p:bg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0" name="Google Shape;810;p85"/>
          <p:cNvPicPr preferRelativeResize="0"/>
          <p:nvPr/>
        </p:nvPicPr>
        <p:blipFill rotWithShape="1">
          <a:blip r:embed="rId3">
            <a:alphaModFix/>
          </a:blip>
          <a:srcRect b="34836" l="15597" r="16054" t="0"/>
          <a:stretch/>
        </p:blipFill>
        <p:spPr>
          <a:xfrm>
            <a:off x="2524800" y="1218575"/>
            <a:ext cx="4094399" cy="1986750"/>
          </a:xfrm>
          <a:prstGeom prst="rect">
            <a:avLst/>
          </a:prstGeom>
          <a:noFill/>
          <a:ln>
            <a:noFill/>
          </a:ln>
        </p:spPr>
      </p:pic>
      <p:sp>
        <p:nvSpPr>
          <p:cNvPr id="811" name="Google Shape;811;p85"/>
          <p:cNvSpPr txBox="1"/>
          <p:nvPr/>
        </p:nvSpPr>
        <p:spPr>
          <a:xfrm>
            <a:off x="2457775" y="3453250"/>
            <a:ext cx="4400400" cy="104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600">
                <a:solidFill>
                  <a:srgbClr val="D61F26"/>
                </a:solidFill>
                <a:latin typeface="HeadLineA"/>
                <a:ea typeface="HeadLineA"/>
                <a:cs typeface="HeadLineA"/>
                <a:sym typeface="HeadLineA"/>
              </a:rPr>
              <a:t>양도</a:t>
            </a:r>
            <a:r>
              <a:rPr b="1" lang="ko" sz="3600">
                <a:latin typeface="HeadLineA"/>
                <a:ea typeface="HeadLineA"/>
                <a:cs typeface="HeadLineA"/>
                <a:sym typeface="HeadLineA"/>
              </a:rPr>
              <a:t>(X) / </a:t>
            </a:r>
            <a:r>
              <a:rPr b="1" lang="ko" sz="3600">
                <a:solidFill>
                  <a:srgbClr val="D61F26"/>
                </a:solidFill>
                <a:latin typeface="HeadLineA"/>
                <a:ea typeface="HeadLineA"/>
                <a:cs typeface="HeadLineA"/>
                <a:sym typeface="HeadLineA"/>
              </a:rPr>
              <a:t>선물</a:t>
            </a:r>
            <a:r>
              <a:rPr b="1" lang="ko" sz="3600">
                <a:latin typeface="HeadLineA"/>
                <a:ea typeface="HeadLineA"/>
                <a:cs typeface="HeadLineA"/>
                <a:sym typeface="HeadLineA"/>
              </a:rPr>
              <a:t>하기(X)</a:t>
            </a:r>
            <a:endParaRPr b="1" sz="3600">
              <a:solidFill>
                <a:schemeClr val="dk1"/>
              </a:solidFill>
              <a:latin typeface="HeadLineA"/>
              <a:ea typeface="HeadLineA"/>
              <a:cs typeface="HeadLineA"/>
              <a:sym typeface="HeadLineA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AFAFA"/>
        </a:solidFill>
      </p:bgPr>
    </p:bg>
    <p:spTree>
      <p:nvGrpSpPr>
        <p:cNvPr id="815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p86"/>
          <p:cNvSpPr txBox="1"/>
          <p:nvPr/>
        </p:nvSpPr>
        <p:spPr>
          <a:xfrm>
            <a:off x="1724125" y="2019000"/>
            <a:ext cx="7251600" cy="11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6500">
                <a:latin typeface="HeadLineA"/>
                <a:ea typeface="HeadLineA"/>
                <a:cs typeface="HeadLineA"/>
                <a:sym typeface="HeadLineA"/>
              </a:rPr>
              <a:t>요기요 Gift Card</a:t>
            </a:r>
            <a:endParaRPr b="1" sz="6500">
              <a:latin typeface="HeadLineA"/>
              <a:ea typeface="HeadLineA"/>
              <a:cs typeface="HeadLineA"/>
              <a:sym typeface="HeadLineA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AFAFA"/>
        </a:solidFill>
      </p:bgPr>
    </p:bg>
    <p:spTree>
      <p:nvGrpSpPr>
        <p:cNvPr id="820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p87"/>
          <p:cNvSpPr txBox="1"/>
          <p:nvPr/>
        </p:nvSpPr>
        <p:spPr>
          <a:xfrm>
            <a:off x="3452250" y="2019000"/>
            <a:ext cx="2239500" cy="11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6500">
                <a:latin typeface="HeadLineA"/>
                <a:ea typeface="HeadLineA"/>
                <a:cs typeface="HeadLineA"/>
                <a:sym typeface="HeadLineA"/>
              </a:rPr>
              <a:t>WHAT?</a:t>
            </a:r>
            <a:endParaRPr b="1" sz="6500">
              <a:latin typeface="HeadLineA"/>
              <a:ea typeface="HeadLineA"/>
              <a:cs typeface="HeadLineA"/>
              <a:sym typeface="HeadLineA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AFAFA"/>
        </a:solidFill>
      </p:bgPr>
    </p:bg>
    <p:spTree>
      <p:nvGrpSpPr>
        <p:cNvPr id="825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6" name="Google Shape;826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7500" y="340525"/>
            <a:ext cx="5264250" cy="1485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27" name="Google Shape;827;p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87500" y="2094374"/>
            <a:ext cx="5264249" cy="1476451"/>
          </a:xfrm>
          <a:prstGeom prst="rect">
            <a:avLst/>
          </a:prstGeom>
          <a:noFill/>
          <a:ln>
            <a:noFill/>
          </a:ln>
        </p:spPr>
      </p:pic>
      <p:sp>
        <p:nvSpPr>
          <p:cNvPr id="828" name="Google Shape;828;p88"/>
          <p:cNvSpPr txBox="1"/>
          <p:nvPr/>
        </p:nvSpPr>
        <p:spPr>
          <a:xfrm>
            <a:off x="2419425" y="3942575"/>
            <a:ext cx="4400400" cy="104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600">
                <a:solidFill>
                  <a:srgbClr val="D61F26"/>
                </a:solidFill>
                <a:latin typeface="HeadLineA"/>
                <a:ea typeface="HeadLineA"/>
                <a:cs typeface="HeadLineA"/>
                <a:sym typeface="HeadLineA"/>
              </a:rPr>
              <a:t>양도</a:t>
            </a:r>
            <a:r>
              <a:rPr b="1" lang="ko" sz="3600">
                <a:latin typeface="HeadLineA"/>
                <a:ea typeface="HeadLineA"/>
                <a:cs typeface="HeadLineA"/>
                <a:sym typeface="HeadLineA"/>
              </a:rPr>
              <a:t>(O) / </a:t>
            </a:r>
            <a:r>
              <a:rPr b="1" lang="ko" sz="3600">
                <a:solidFill>
                  <a:srgbClr val="D61F26"/>
                </a:solidFill>
                <a:latin typeface="HeadLineA"/>
                <a:ea typeface="HeadLineA"/>
                <a:cs typeface="HeadLineA"/>
                <a:sym typeface="HeadLineA"/>
              </a:rPr>
              <a:t>선물</a:t>
            </a:r>
            <a:r>
              <a:rPr b="1" lang="ko" sz="3600">
                <a:latin typeface="HeadLineA"/>
                <a:ea typeface="HeadLineA"/>
                <a:cs typeface="HeadLineA"/>
                <a:sym typeface="HeadLineA"/>
              </a:rPr>
              <a:t>하기(O)</a:t>
            </a:r>
            <a:endParaRPr b="1" sz="3600">
              <a:solidFill>
                <a:schemeClr val="dk1"/>
              </a:solidFill>
              <a:latin typeface="HeadLineA"/>
              <a:ea typeface="HeadLineA"/>
              <a:cs typeface="HeadLineA"/>
              <a:sym typeface="HeadLineA"/>
            </a:endParaRPr>
          </a:p>
        </p:txBody>
      </p:sp>
      <p:sp>
        <p:nvSpPr>
          <p:cNvPr id="829" name="Google Shape;829;p88"/>
          <p:cNvSpPr txBox="1"/>
          <p:nvPr/>
        </p:nvSpPr>
        <p:spPr>
          <a:xfrm>
            <a:off x="5422975" y="389150"/>
            <a:ext cx="1791600" cy="3747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D61F26"/>
                </a:solidFill>
                <a:latin typeface="HeadLineA"/>
                <a:ea typeface="HeadLineA"/>
                <a:cs typeface="HeadLineA"/>
                <a:sym typeface="HeadLineA"/>
              </a:rPr>
              <a:t>양</a:t>
            </a:r>
            <a:r>
              <a:rPr b="1" lang="ko">
                <a:solidFill>
                  <a:srgbClr val="D61F26"/>
                </a:solidFill>
                <a:latin typeface="HeadLineA"/>
                <a:ea typeface="HeadLineA"/>
                <a:cs typeface="HeadLineA"/>
                <a:sym typeface="HeadLineA"/>
              </a:rPr>
              <a:t>도 </a:t>
            </a:r>
            <a:r>
              <a:rPr b="1" lang="ko">
                <a:latin typeface="HeadLineA"/>
                <a:ea typeface="HeadLineA"/>
                <a:cs typeface="HeadLineA"/>
                <a:sym typeface="HeadLineA"/>
              </a:rPr>
              <a:t>받은 Gift Card</a:t>
            </a:r>
            <a:endParaRPr b="1">
              <a:latin typeface="HeadLineA"/>
              <a:ea typeface="HeadLineA"/>
              <a:cs typeface="HeadLineA"/>
              <a:sym typeface="HeadLineA"/>
            </a:endParaRPr>
          </a:p>
        </p:txBody>
      </p:sp>
      <p:sp>
        <p:nvSpPr>
          <p:cNvPr id="830" name="Google Shape;830;p88"/>
          <p:cNvSpPr txBox="1"/>
          <p:nvPr/>
        </p:nvSpPr>
        <p:spPr>
          <a:xfrm>
            <a:off x="5422975" y="2165863"/>
            <a:ext cx="1791600" cy="3747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D61F26"/>
                </a:solidFill>
                <a:latin typeface="HeadLineA"/>
                <a:ea typeface="HeadLineA"/>
                <a:cs typeface="HeadLineA"/>
                <a:sym typeface="HeadLineA"/>
              </a:rPr>
              <a:t>선물</a:t>
            </a:r>
            <a:r>
              <a:rPr b="1" lang="ko">
                <a:solidFill>
                  <a:srgbClr val="D61F26"/>
                </a:solidFill>
                <a:latin typeface="HeadLineA"/>
                <a:ea typeface="HeadLineA"/>
                <a:cs typeface="HeadLineA"/>
                <a:sym typeface="HeadLineA"/>
              </a:rPr>
              <a:t> </a:t>
            </a:r>
            <a:r>
              <a:rPr b="1" lang="ko">
                <a:latin typeface="HeadLineA"/>
                <a:ea typeface="HeadLineA"/>
                <a:cs typeface="HeadLineA"/>
                <a:sym typeface="HeadLineA"/>
              </a:rPr>
              <a:t>받은 Gift Card</a:t>
            </a:r>
            <a:endParaRPr b="1">
              <a:latin typeface="HeadLineA"/>
              <a:ea typeface="HeadLineA"/>
              <a:cs typeface="HeadLineA"/>
              <a:sym typeface="HeadLineA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AFAFA"/>
        </a:solidFill>
      </p:bgPr>
    </p:bg>
    <p:spTree>
      <p:nvGrpSpPr>
        <p:cNvPr id="834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p89"/>
          <p:cNvSpPr txBox="1"/>
          <p:nvPr/>
        </p:nvSpPr>
        <p:spPr>
          <a:xfrm>
            <a:off x="2780300" y="2019000"/>
            <a:ext cx="3893100" cy="11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6500">
                <a:latin typeface="HeadLineA"/>
                <a:ea typeface="HeadLineA"/>
                <a:cs typeface="HeadLineA"/>
                <a:sym typeface="HeadLineA"/>
              </a:rPr>
              <a:t>ADVANTAGE?</a:t>
            </a:r>
            <a:endParaRPr b="1" sz="6500">
              <a:latin typeface="HeadLineA"/>
              <a:ea typeface="HeadLineA"/>
              <a:cs typeface="HeadLineA"/>
              <a:sym typeface="HeadLineA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AFAFA"/>
        </a:solidFill>
      </p:bgPr>
    </p:bg>
    <p:spTree>
      <p:nvGrpSpPr>
        <p:cNvPr id="839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p90"/>
          <p:cNvSpPr txBox="1"/>
          <p:nvPr/>
        </p:nvSpPr>
        <p:spPr>
          <a:xfrm>
            <a:off x="2763650" y="4009675"/>
            <a:ext cx="3927900" cy="6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600">
                <a:solidFill>
                  <a:srgbClr val="E81E24"/>
                </a:solidFill>
                <a:latin typeface="HeadLineA"/>
                <a:ea typeface="HeadLineA"/>
                <a:cs typeface="HeadLineA"/>
                <a:sym typeface="HeadLineA"/>
              </a:rPr>
              <a:t>새로운 고객</a:t>
            </a:r>
            <a:r>
              <a:rPr b="1" lang="ko" sz="3600">
                <a:latin typeface="HeadLineA"/>
                <a:ea typeface="HeadLineA"/>
                <a:cs typeface="HeadLineA"/>
                <a:sym typeface="HeadLineA"/>
              </a:rPr>
              <a:t> 유치</a:t>
            </a:r>
            <a:endParaRPr b="1" sz="3600">
              <a:latin typeface="HeadLineA"/>
              <a:ea typeface="HeadLineA"/>
              <a:cs typeface="HeadLineA"/>
              <a:sym typeface="HeadLineA"/>
            </a:endParaRPr>
          </a:p>
        </p:txBody>
      </p:sp>
      <p:sp>
        <p:nvSpPr>
          <p:cNvPr id="841" name="Google Shape;841;p90"/>
          <p:cNvSpPr/>
          <p:nvPr/>
        </p:nvSpPr>
        <p:spPr>
          <a:xfrm>
            <a:off x="921116" y="2126959"/>
            <a:ext cx="1707663" cy="1742078"/>
          </a:xfrm>
          <a:prstGeom prst="roundRect">
            <a:avLst>
              <a:gd fmla="val 16667" name="adj"/>
            </a:avLst>
          </a:prstGeom>
          <a:solidFill>
            <a:srgbClr val="FAFAFA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42" name="Google Shape;842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3011" y="2468687"/>
            <a:ext cx="907052" cy="907072"/>
          </a:xfrm>
          <a:prstGeom prst="rect">
            <a:avLst/>
          </a:prstGeom>
          <a:noFill/>
          <a:ln>
            <a:noFill/>
          </a:ln>
        </p:spPr>
      </p:pic>
      <p:sp>
        <p:nvSpPr>
          <p:cNvPr id="843" name="Google Shape;843;p90"/>
          <p:cNvSpPr/>
          <p:nvPr/>
        </p:nvSpPr>
        <p:spPr>
          <a:xfrm>
            <a:off x="1210805" y="1977752"/>
            <a:ext cx="1109762" cy="434043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44" name="Google Shape;844;p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73128" y="1447516"/>
            <a:ext cx="1203720" cy="1203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5" name="Google Shape;845;p9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04888" y="107325"/>
            <a:ext cx="1340200" cy="1340200"/>
          </a:xfrm>
          <a:prstGeom prst="rect">
            <a:avLst/>
          </a:prstGeom>
          <a:noFill/>
          <a:ln>
            <a:noFill/>
          </a:ln>
        </p:spPr>
      </p:pic>
      <p:sp>
        <p:nvSpPr>
          <p:cNvPr id="846" name="Google Shape;846;p90"/>
          <p:cNvSpPr/>
          <p:nvPr/>
        </p:nvSpPr>
        <p:spPr>
          <a:xfrm>
            <a:off x="3457050" y="1712525"/>
            <a:ext cx="2229900" cy="1114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D61F26"/>
                </a:solidFill>
                <a:latin typeface="HeadLineA"/>
                <a:ea typeface="HeadLineA"/>
                <a:cs typeface="HeadLineA"/>
                <a:sym typeface="HeadLineA"/>
              </a:rPr>
              <a:t>Gift Card</a:t>
            </a:r>
            <a:r>
              <a:rPr lang="ko" sz="1800">
                <a:solidFill>
                  <a:srgbClr val="FFFFFF"/>
                </a:solidFill>
                <a:latin typeface="HeadLineA"/>
                <a:ea typeface="HeadLineA"/>
                <a:cs typeface="HeadLineA"/>
                <a:sym typeface="HeadLineA"/>
              </a:rPr>
              <a:t> 사용</a:t>
            </a:r>
            <a:endParaRPr sz="1800">
              <a:solidFill>
                <a:srgbClr val="FFFFFF"/>
              </a:solidFill>
              <a:latin typeface="HeadLineA"/>
              <a:ea typeface="HeadLineA"/>
              <a:cs typeface="HeadLineA"/>
              <a:sym typeface="HeadLineA"/>
            </a:endParaRPr>
          </a:p>
        </p:txBody>
      </p:sp>
      <p:pic>
        <p:nvPicPr>
          <p:cNvPr id="847" name="Google Shape;847;p9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48575" y="1018823"/>
            <a:ext cx="2229900" cy="2229878"/>
          </a:xfrm>
          <a:prstGeom prst="rect">
            <a:avLst/>
          </a:prstGeom>
          <a:noFill/>
          <a:ln>
            <a:noFill/>
          </a:ln>
        </p:spPr>
      </p:pic>
      <p:sp>
        <p:nvSpPr>
          <p:cNvPr id="848" name="Google Shape;848;p90"/>
          <p:cNvSpPr txBox="1"/>
          <p:nvPr/>
        </p:nvSpPr>
        <p:spPr>
          <a:xfrm>
            <a:off x="1031425" y="3175088"/>
            <a:ext cx="17979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HeadLineA"/>
                <a:ea typeface="HeadLineA"/>
                <a:cs typeface="HeadLineA"/>
                <a:sym typeface="HeadLineA"/>
              </a:rPr>
              <a:t>내가 받은 </a:t>
            </a:r>
            <a:r>
              <a:rPr lang="ko" sz="1100">
                <a:solidFill>
                  <a:srgbClr val="D61F26"/>
                </a:solidFill>
                <a:latin typeface="HeadLineA"/>
                <a:ea typeface="HeadLineA"/>
                <a:cs typeface="HeadLineA"/>
                <a:sym typeface="HeadLineA"/>
              </a:rPr>
              <a:t>Gift Card</a:t>
            </a:r>
            <a:endParaRPr sz="1100">
              <a:solidFill>
                <a:srgbClr val="D61F26"/>
              </a:solidFill>
              <a:latin typeface="HeadLineA"/>
              <a:ea typeface="HeadLineA"/>
              <a:cs typeface="HeadLineA"/>
              <a:sym typeface="HeadLineA"/>
            </a:endParaRPr>
          </a:p>
        </p:txBody>
      </p:sp>
      <p:sp>
        <p:nvSpPr>
          <p:cNvPr id="849" name="Google Shape;849;p90"/>
          <p:cNvSpPr txBox="1"/>
          <p:nvPr/>
        </p:nvSpPr>
        <p:spPr>
          <a:xfrm>
            <a:off x="5991325" y="3441525"/>
            <a:ext cx="30000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E81E24"/>
                </a:solidFill>
                <a:latin typeface="HeadLineA"/>
                <a:ea typeface="HeadLineA"/>
                <a:cs typeface="HeadLineA"/>
                <a:sym typeface="HeadLineA"/>
              </a:rPr>
              <a:t>회원가입</a:t>
            </a:r>
            <a:r>
              <a:rPr b="1" lang="ko" sz="1800">
                <a:latin typeface="HeadLineA"/>
                <a:ea typeface="HeadLineA"/>
                <a:cs typeface="HeadLineA"/>
                <a:sym typeface="HeadLineA"/>
              </a:rPr>
              <a:t> 필요!</a:t>
            </a:r>
            <a:endParaRPr b="1" sz="1800">
              <a:latin typeface="HeadLineA"/>
              <a:ea typeface="HeadLineA"/>
              <a:cs typeface="HeadLineA"/>
              <a:sym typeface="HeadLineA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AFAFA"/>
        </a:solidFill>
      </p:bgPr>
    </p:bg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4" name="Google Shape;854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41075" y="1975"/>
            <a:ext cx="1544613" cy="1544603"/>
          </a:xfrm>
          <a:prstGeom prst="rect">
            <a:avLst/>
          </a:prstGeom>
          <a:noFill/>
          <a:ln>
            <a:noFill/>
          </a:ln>
        </p:spPr>
      </p:pic>
      <p:pic>
        <p:nvPicPr>
          <p:cNvPr id="855" name="Google Shape;855;p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41075" y="1974510"/>
            <a:ext cx="1402578" cy="1402569"/>
          </a:xfrm>
          <a:prstGeom prst="rect">
            <a:avLst/>
          </a:prstGeom>
          <a:noFill/>
          <a:ln>
            <a:noFill/>
          </a:ln>
        </p:spPr>
      </p:pic>
      <p:pic>
        <p:nvPicPr>
          <p:cNvPr id="856" name="Google Shape;856;p91"/>
          <p:cNvPicPr preferRelativeResize="0"/>
          <p:nvPr/>
        </p:nvPicPr>
        <p:blipFill rotWithShape="1">
          <a:blip r:embed="rId5">
            <a:alphaModFix/>
          </a:blip>
          <a:srcRect b="34836" l="15597" r="16054" t="0"/>
          <a:stretch/>
        </p:blipFill>
        <p:spPr>
          <a:xfrm>
            <a:off x="949800" y="1163600"/>
            <a:ext cx="3489675" cy="1693325"/>
          </a:xfrm>
          <a:prstGeom prst="rect">
            <a:avLst/>
          </a:prstGeom>
          <a:noFill/>
          <a:ln>
            <a:noFill/>
          </a:ln>
        </p:spPr>
      </p:pic>
      <p:sp>
        <p:nvSpPr>
          <p:cNvPr id="857" name="Google Shape;857;p91"/>
          <p:cNvSpPr txBox="1"/>
          <p:nvPr/>
        </p:nvSpPr>
        <p:spPr>
          <a:xfrm>
            <a:off x="6642749" y="1372933"/>
            <a:ext cx="1341300" cy="5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400">
                <a:latin typeface="HeadLineA"/>
                <a:ea typeface="HeadLineA"/>
                <a:cs typeface="HeadLineA"/>
                <a:sym typeface="HeadLineA"/>
              </a:rPr>
              <a:t>양도하기</a:t>
            </a:r>
            <a:endParaRPr b="1" sz="2400">
              <a:latin typeface="HeadLineA"/>
              <a:ea typeface="HeadLineA"/>
              <a:cs typeface="HeadLineA"/>
              <a:sym typeface="HeadLineA"/>
            </a:endParaRPr>
          </a:p>
        </p:txBody>
      </p:sp>
      <p:sp>
        <p:nvSpPr>
          <p:cNvPr id="858" name="Google Shape;858;p91"/>
          <p:cNvSpPr txBox="1"/>
          <p:nvPr/>
        </p:nvSpPr>
        <p:spPr>
          <a:xfrm>
            <a:off x="6642762" y="3392429"/>
            <a:ext cx="1341300" cy="5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400">
                <a:latin typeface="HeadLineA"/>
                <a:ea typeface="HeadLineA"/>
                <a:cs typeface="HeadLineA"/>
                <a:sym typeface="HeadLineA"/>
              </a:rPr>
              <a:t>선물하기</a:t>
            </a:r>
            <a:endParaRPr b="1" sz="2400">
              <a:latin typeface="HeadLineA"/>
              <a:ea typeface="HeadLineA"/>
              <a:cs typeface="HeadLineA"/>
              <a:sym typeface="HeadLineA"/>
            </a:endParaRPr>
          </a:p>
        </p:txBody>
      </p:sp>
      <p:sp>
        <p:nvSpPr>
          <p:cNvPr id="859" name="Google Shape;859;p91"/>
          <p:cNvSpPr/>
          <p:nvPr/>
        </p:nvSpPr>
        <p:spPr>
          <a:xfrm>
            <a:off x="5260038" y="1659525"/>
            <a:ext cx="590400" cy="590400"/>
          </a:xfrm>
          <a:prstGeom prst="mathPlus">
            <a:avLst>
              <a:gd fmla="val 23520" name="adj1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0" name="Google Shape;860;p91"/>
          <p:cNvSpPr txBox="1"/>
          <p:nvPr/>
        </p:nvSpPr>
        <p:spPr>
          <a:xfrm>
            <a:off x="912900" y="4097700"/>
            <a:ext cx="7318200" cy="104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600">
                <a:latin typeface="HeadLineA"/>
                <a:ea typeface="HeadLineA"/>
                <a:cs typeface="HeadLineA"/>
                <a:sym typeface="HeadLineA"/>
              </a:rPr>
              <a:t>기존 요기요 쿠폰의 </a:t>
            </a:r>
            <a:r>
              <a:rPr b="1" lang="ko" sz="3600">
                <a:solidFill>
                  <a:srgbClr val="E81E24"/>
                </a:solidFill>
                <a:latin typeface="HeadLineA"/>
                <a:ea typeface="HeadLineA"/>
                <a:cs typeface="HeadLineA"/>
                <a:sym typeface="HeadLineA"/>
              </a:rPr>
              <a:t>활용 범위 확장</a:t>
            </a:r>
            <a:endParaRPr b="1" sz="3600">
              <a:solidFill>
                <a:srgbClr val="E81E24"/>
              </a:solidFill>
              <a:latin typeface="HeadLineA"/>
              <a:ea typeface="HeadLineA"/>
              <a:cs typeface="HeadLineA"/>
              <a:sym typeface="HeadLine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AFAFA"/>
        </a:solidFill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 txBox="1"/>
          <p:nvPr/>
        </p:nvSpPr>
        <p:spPr>
          <a:xfrm>
            <a:off x="2281050" y="4072475"/>
            <a:ext cx="4581900" cy="7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solidFill>
                  <a:schemeClr val="dk1"/>
                </a:solidFill>
                <a:latin typeface="HeadLineA"/>
                <a:ea typeface="HeadLineA"/>
                <a:cs typeface="HeadLineA"/>
                <a:sym typeface="HeadLineA"/>
              </a:rPr>
              <a:t>세명이 각각이 아닌, </a:t>
            </a:r>
            <a:endParaRPr sz="2400">
              <a:solidFill>
                <a:schemeClr val="dk1"/>
              </a:solidFill>
              <a:latin typeface="HeadLineA"/>
              <a:ea typeface="HeadLineA"/>
              <a:cs typeface="HeadLineA"/>
              <a:sym typeface="HeadLine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400">
                <a:solidFill>
                  <a:srgbClr val="D61F26"/>
                </a:solidFill>
                <a:latin typeface="HeadLineA"/>
                <a:ea typeface="HeadLineA"/>
                <a:cs typeface="HeadLineA"/>
                <a:sym typeface="HeadLineA"/>
              </a:rPr>
              <a:t>1개의 완성된 기능</a:t>
            </a:r>
            <a:r>
              <a:rPr lang="ko" sz="2400">
                <a:solidFill>
                  <a:schemeClr val="dk1"/>
                </a:solidFill>
                <a:latin typeface="HeadLineA"/>
                <a:ea typeface="HeadLineA"/>
                <a:cs typeface="HeadLineA"/>
                <a:sym typeface="HeadLineA"/>
              </a:rPr>
              <a:t>을 만들어보자!</a:t>
            </a:r>
            <a:endParaRPr sz="2400">
              <a:latin typeface="HeadLineA"/>
              <a:ea typeface="HeadLineA"/>
              <a:cs typeface="HeadLineA"/>
              <a:sym typeface="HeadLineA"/>
            </a:endParaRPr>
          </a:p>
        </p:txBody>
      </p:sp>
      <p:pic>
        <p:nvPicPr>
          <p:cNvPr id="106" name="Google Shape;10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8975" y="690275"/>
            <a:ext cx="1520225" cy="152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18225" y="779850"/>
            <a:ext cx="1520225" cy="152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55550" y="2169750"/>
            <a:ext cx="1520225" cy="15202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9" name="Google Shape;109;p20"/>
          <p:cNvCxnSpPr/>
          <p:nvPr/>
        </p:nvCxnSpPr>
        <p:spPr>
          <a:xfrm flipH="1">
            <a:off x="5278084" y="860483"/>
            <a:ext cx="2474100" cy="2474100"/>
          </a:xfrm>
          <a:prstGeom prst="straightConnector1">
            <a:avLst/>
          </a:prstGeom>
          <a:noFill/>
          <a:ln cap="flat" cmpd="sng" w="38100">
            <a:solidFill>
              <a:srgbClr val="E81E2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0" name="Google Shape;110;p20"/>
          <p:cNvCxnSpPr/>
          <p:nvPr/>
        </p:nvCxnSpPr>
        <p:spPr>
          <a:xfrm>
            <a:off x="5324689" y="857150"/>
            <a:ext cx="2682900" cy="2682900"/>
          </a:xfrm>
          <a:prstGeom prst="straightConnector1">
            <a:avLst/>
          </a:prstGeom>
          <a:noFill/>
          <a:ln cap="flat" cmpd="sng" w="38100">
            <a:solidFill>
              <a:srgbClr val="E81E24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11" name="Google Shape;111;p20"/>
          <p:cNvGrpSpPr/>
          <p:nvPr/>
        </p:nvGrpSpPr>
        <p:grpSpPr>
          <a:xfrm>
            <a:off x="944834" y="690273"/>
            <a:ext cx="2789521" cy="2789521"/>
            <a:chOff x="5291000" y="-59325"/>
            <a:chExt cx="3736800" cy="3736800"/>
          </a:xfrm>
        </p:grpSpPr>
        <p:pic>
          <p:nvPicPr>
            <p:cNvPr id="112" name="Google Shape;112;p2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824525" y="549075"/>
              <a:ext cx="833000" cy="833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3" name="Google Shape;113;p2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533825" y="611925"/>
              <a:ext cx="833000" cy="8329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4" name="Google Shape;114;p2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552288" y="2381463"/>
              <a:ext cx="1028575" cy="10285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5" name="Google Shape;115;p20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6489450" y="1051646"/>
              <a:ext cx="1154250" cy="1154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6" name="Google Shape;116;p20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6573463" y="65425"/>
              <a:ext cx="986225" cy="9862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7" name="Google Shape;117;p20"/>
            <p:cNvSpPr/>
            <p:nvPr/>
          </p:nvSpPr>
          <p:spPr>
            <a:xfrm>
              <a:off x="6426675" y="1102550"/>
              <a:ext cx="227700" cy="227700"/>
            </a:xfrm>
            <a:prstGeom prst="mathPlus">
              <a:avLst>
                <a:gd fmla="val 23520" name="adj1"/>
              </a:avLst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20"/>
            <p:cNvSpPr/>
            <p:nvPr/>
          </p:nvSpPr>
          <p:spPr>
            <a:xfrm>
              <a:off x="7559675" y="1102550"/>
              <a:ext cx="227700" cy="227700"/>
            </a:xfrm>
            <a:prstGeom prst="mathPlus">
              <a:avLst>
                <a:gd fmla="val 23520" name="adj1"/>
              </a:avLst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20"/>
            <p:cNvSpPr/>
            <p:nvPr/>
          </p:nvSpPr>
          <p:spPr>
            <a:xfrm>
              <a:off x="6952725" y="2063775"/>
              <a:ext cx="227700" cy="227700"/>
            </a:xfrm>
            <a:prstGeom prst="mathPlus">
              <a:avLst>
                <a:gd fmla="val 23520" name="adj1"/>
              </a:avLst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20"/>
            <p:cNvSpPr/>
            <p:nvPr/>
          </p:nvSpPr>
          <p:spPr>
            <a:xfrm>
              <a:off x="5291000" y="-59325"/>
              <a:ext cx="3736800" cy="3736800"/>
            </a:xfrm>
            <a:prstGeom prst="ellipse">
              <a:avLst/>
            </a:prstGeom>
            <a:noFill/>
            <a:ln cap="flat" cmpd="sng" w="38100">
              <a:solidFill>
                <a:srgbClr val="2BCF2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1" name="Google Shape;121;p20"/>
          <p:cNvSpPr txBox="1"/>
          <p:nvPr/>
        </p:nvSpPr>
        <p:spPr>
          <a:xfrm>
            <a:off x="974889" y="162575"/>
            <a:ext cx="27294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  <a:latin typeface="HeadLineA"/>
                <a:ea typeface="HeadLineA"/>
                <a:cs typeface="HeadLineA"/>
                <a:sym typeface="HeadLineA"/>
              </a:rPr>
              <a:t>다</a:t>
            </a:r>
            <a:r>
              <a:rPr lang="ko" sz="1800">
                <a:solidFill>
                  <a:schemeClr val="dk1"/>
                </a:solidFill>
                <a:latin typeface="HeadLineA"/>
                <a:ea typeface="HeadLineA"/>
                <a:cs typeface="HeadLineA"/>
                <a:sym typeface="HeadLineA"/>
              </a:rPr>
              <a:t>같</a:t>
            </a:r>
            <a:r>
              <a:rPr lang="ko" sz="1800">
                <a:solidFill>
                  <a:schemeClr val="dk1"/>
                </a:solidFill>
                <a:latin typeface="HeadLineA"/>
                <a:ea typeface="HeadLineA"/>
                <a:cs typeface="HeadLineA"/>
                <a:sym typeface="HeadLineA"/>
              </a:rPr>
              <a:t>이 1개의 기능 개발</a:t>
            </a:r>
            <a:endParaRPr sz="1800">
              <a:solidFill>
                <a:schemeClr val="dk1"/>
              </a:solidFill>
              <a:latin typeface="HeadLineA"/>
              <a:ea typeface="HeadLineA"/>
              <a:cs typeface="HeadLineA"/>
              <a:sym typeface="HeadLineA"/>
            </a:endParaRPr>
          </a:p>
        </p:txBody>
      </p:sp>
      <p:sp>
        <p:nvSpPr>
          <p:cNvPr id="122" name="Google Shape;122;p20"/>
          <p:cNvSpPr txBox="1"/>
          <p:nvPr/>
        </p:nvSpPr>
        <p:spPr>
          <a:xfrm>
            <a:off x="5361913" y="162575"/>
            <a:ext cx="24426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  <a:latin typeface="HeadLineA"/>
                <a:ea typeface="HeadLineA"/>
                <a:cs typeface="HeadLineA"/>
                <a:sym typeface="HeadLineA"/>
              </a:rPr>
              <a:t>각각 1개씩 기능 개발</a:t>
            </a:r>
            <a:endParaRPr sz="1800">
              <a:solidFill>
                <a:schemeClr val="dk1"/>
              </a:solidFill>
              <a:latin typeface="HeadLineA"/>
              <a:ea typeface="HeadLineA"/>
              <a:cs typeface="HeadLineA"/>
              <a:sym typeface="HeadLineA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AFAFA"/>
        </a:solidFill>
      </p:bgPr>
    </p:bg>
    <p:spTree>
      <p:nvGrpSpPr>
        <p:cNvPr id="864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p92"/>
          <p:cNvSpPr txBox="1"/>
          <p:nvPr/>
        </p:nvSpPr>
        <p:spPr>
          <a:xfrm>
            <a:off x="1873800" y="2019000"/>
            <a:ext cx="5396400" cy="11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6500">
                <a:latin typeface="HeadLineA"/>
                <a:ea typeface="HeadLineA"/>
                <a:cs typeface="HeadLineA"/>
                <a:sym typeface="HeadLineA"/>
              </a:rPr>
              <a:t>시연</a:t>
            </a:r>
            <a:endParaRPr b="1" sz="6500">
              <a:latin typeface="HeadLineA"/>
              <a:ea typeface="HeadLineA"/>
              <a:cs typeface="HeadLineA"/>
              <a:sym typeface="HeadLineA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AFAFA"/>
        </a:solidFill>
      </p:bgPr>
    </p:bg>
    <p:spTree>
      <p:nvGrpSpPr>
        <p:cNvPr id="869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p93"/>
          <p:cNvSpPr txBox="1"/>
          <p:nvPr/>
        </p:nvSpPr>
        <p:spPr>
          <a:xfrm>
            <a:off x="2689950" y="2499700"/>
            <a:ext cx="73458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1" name="Google Shape;871;p93"/>
          <p:cNvSpPr txBox="1"/>
          <p:nvPr/>
        </p:nvSpPr>
        <p:spPr>
          <a:xfrm>
            <a:off x="802350" y="1793700"/>
            <a:ext cx="7539300" cy="15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600">
                <a:latin typeface="HeadLineA"/>
                <a:ea typeface="HeadLineA"/>
                <a:cs typeface="HeadLineA"/>
                <a:sym typeface="HeadLineA"/>
              </a:rPr>
              <a:t>프로젝</a:t>
            </a:r>
            <a:r>
              <a:rPr b="1" lang="ko" sz="9600">
                <a:latin typeface="HeadLineA"/>
                <a:ea typeface="HeadLineA"/>
                <a:cs typeface="HeadLineA"/>
                <a:sym typeface="HeadLineA"/>
              </a:rPr>
              <a:t>트 회고</a:t>
            </a:r>
            <a:endParaRPr b="1" sz="9600">
              <a:latin typeface="HeadLineA"/>
              <a:ea typeface="HeadLineA"/>
              <a:cs typeface="HeadLineA"/>
              <a:sym typeface="HeadLineA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AFAFA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76" name="Google Shape;876;p94"/>
          <p:cNvCxnSpPr/>
          <p:nvPr/>
        </p:nvCxnSpPr>
        <p:spPr>
          <a:xfrm>
            <a:off x="566036" y="2492664"/>
            <a:ext cx="80625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77" name="Google Shape;877;p94"/>
          <p:cNvSpPr/>
          <p:nvPr/>
        </p:nvSpPr>
        <p:spPr>
          <a:xfrm>
            <a:off x="952766" y="2393876"/>
            <a:ext cx="197700" cy="197700"/>
          </a:xfrm>
          <a:prstGeom prst="ellipse">
            <a:avLst/>
          </a:prstGeom>
          <a:solidFill>
            <a:srgbClr val="D61F26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8" name="Google Shape;878;p94"/>
          <p:cNvSpPr/>
          <p:nvPr/>
        </p:nvSpPr>
        <p:spPr>
          <a:xfrm>
            <a:off x="430913" y="601006"/>
            <a:ext cx="1755300" cy="1223100"/>
          </a:xfrm>
          <a:prstGeom prst="wedgeRoundRectCallout">
            <a:avLst>
              <a:gd fmla="val -15148" name="adj1"/>
              <a:gd fmla="val 96453" name="adj2"/>
              <a:gd fmla="val 0" name="adj3"/>
            </a:avLst>
          </a:prstGeom>
          <a:solidFill>
            <a:srgbClr val="FAFAFA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1"/>
                </a:solidFill>
                <a:latin typeface="HeadLineA"/>
                <a:ea typeface="HeadLineA"/>
                <a:cs typeface="HeadLineA"/>
                <a:sym typeface="HeadLineA"/>
              </a:rPr>
              <a:t>요기</a:t>
            </a:r>
            <a:r>
              <a:rPr lang="ko" sz="1200">
                <a:solidFill>
                  <a:schemeClr val="dk1"/>
                </a:solidFill>
                <a:latin typeface="HeadLineA"/>
                <a:ea typeface="HeadLineA"/>
                <a:cs typeface="HeadLineA"/>
                <a:sym typeface="HeadLineA"/>
              </a:rPr>
              <a:t>요</a:t>
            </a:r>
            <a:r>
              <a:rPr lang="ko" sz="1200">
                <a:solidFill>
                  <a:srgbClr val="D61F26"/>
                </a:solidFill>
                <a:latin typeface="HeadLineA"/>
                <a:ea typeface="HeadLineA"/>
                <a:cs typeface="HeadLineA"/>
                <a:sym typeface="HeadLineA"/>
              </a:rPr>
              <a:t> 기본 기능</a:t>
            </a:r>
            <a:r>
              <a:rPr lang="ko" sz="1200">
                <a:latin typeface="HeadLineA"/>
                <a:ea typeface="HeadLineA"/>
                <a:cs typeface="HeadLineA"/>
                <a:sym typeface="HeadLineA"/>
              </a:rPr>
              <a:t> 개발</a:t>
            </a:r>
            <a:endParaRPr sz="1200">
              <a:latin typeface="HeadLineA"/>
              <a:ea typeface="HeadLineA"/>
              <a:cs typeface="HeadLineA"/>
              <a:sym typeface="HeadLine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HeadLineA"/>
                <a:ea typeface="HeadLineA"/>
                <a:cs typeface="HeadLineA"/>
                <a:sym typeface="HeadLineA"/>
              </a:rPr>
              <a:t>(주문 / 레스토랑 / 회원)</a:t>
            </a:r>
            <a:endParaRPr sz="1000">
              <a:latin typeface="HeadLineA"/>
              <a:ea typeface="HeadLineA"/>
              <a:cs typeface="HeadLineA"/>
              <a:sym typeface="HeadLineA"/>
            </a:endParaRPr>
          </a:p>
        </p:txBody>
      </p:sp>
      <p:sp>
        <p:nvSpPr>
          <p:cNvPr id="879" name="Google Shape;879;p94"/>
          <p:cNvSpPr txBox="1"/>
          <p:nvPr/>
        </p:nvSpPr>
        <p:spPr>
          <a:xfrm>
            <a:off x="630333" y="110900"/>
            <a:ext cx="1356300" cy="34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HeadLineA"/>
                <a:ea typeface="HeadLineA"/>
                <a:cs typeface="HeadLineA"/>
                <a:sym typeface="HeadLineA"/>
              </a:rPr>
              <a:t>1차 스프린트</a:t>
            </a:r>
            <a:endParaRPr>
              <a:latin typeface="HeadLineA"/>
              <a:ea typeface="HeadLineA"/>
              <a:cs typeface="HeadLineA"/>
              <a:sym typeface="HeadLineA"/>
            </a:endParaRPr>
          </a:p>
        </p:txBody>
      </p:sp>
      <p:sp>
        <p:nvSpPr>
          <p:cNvPr id="880" name="Google Shape;880;p94"/>
          <p:cNvSpPr/>
          <p:nvPr/>
        </p:nvSpPr>
        <p:spPr>
          <a:xfrm>
            <a:off x="2445062" y="2393876"/>
            <a:ext cx="197700" cy="197700"/>
          </a:xfrm>
          <a:prstGeom prst="ellipse">
            <a:avLst/>
          </a:prstGeom>
          <a:solidFill>
            <a:srgbClr val="D61F26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1" name="Google Shape;881;p94"/>
          <p:cNvSpPr/>
          <p:nvPr/>
        </p:nvSpPr>
        <p:spPr>
          <a:xfrm>
            <a:off x="4096351" y="2393876"/>
            <a:ext cx="197700" cy="197700"/>
          </a:xfrm>
          <a:prstGeom prst="ellipse">
            <a:avLst/>
          </a:prstGeom>
          <a:solidFill>
            <a:srgbClr val="D61F26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2" name="Google Shape;882;p94"/>
          <p:cNvSpPr/>
          <p:nvPr/>
        </p:nvSpPr>
        <p:spPr>
          <a:xfrm>
            <a:off x="5854021" y="2393876"/>
            <a:ext cx="197700" cy="197700"/>
          </a:xfrm>
          <a:prstGeom prst="ellipse">
            <a:avLst/>
          </a:prstGeom>
          <a:solidFill>
            <a:srgbClr val="D61F26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3" name="Google Shape;883;p94"/>
          <p:cNvSpPr/>
          <p:nvPr/>
        </p:nvSpPr>
        <p:spPr>
          <a:xfrm>
            <a:off x="7487567" y="2393876"/>
            <a:ext cx="197700" cy="197700"/>
          </a:xfrm>
          <a:prstGeom prst="ellipse">
            <a:avLst/>
          </a:prstGeom>
          <a:solidFill>
            <a:srgbClr val="D61F26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4" name="Google Shape;884;p94"/>
          <p:cNvSpPr txBox="1"/>
          <p:nvPr/>
        </p:nvSpPr>
        <p:spPr>
          <a:xfrm>
            <a:off x="2347551" y="4442018"/>
            <a:ext cx="1356300" cy="34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HeadLineA"/>
                <a:ea typeface="HeadLineA"/>
                <a:cs typeface="HeadLineA"/>
                <a:sym typeface="HeadLineA"/>
              </a:rPr>
              <a:t>2</a:t>
            </a:r>
            <a:r>
              <a:rPr lang="ko">
                <a:latin typeface="HeadLineA"/>
                <a:ea typeface="HeadLineA"/>
                <a:cs typeface="HeadLineA"/>
                <a:sym typeface="HeadLineA"/>
              </a:rPr>
              <a:t>차 스프린트</a:t>
            </a:r>
            <a:endParaRPr>
              <a:latin typeface="HeadLineA"/>
              <a:ea typeface="HeadLineA"/>
              <a:cs typeface="HeadLineA"/>
              <a:sym typeface="HeadLineA"/>
            </a:endParaRPr>
          </a:p>
        </p:txBody>
      </p:sp>
      <p:sp>
        <p:nvSpPr>
          <p:cNvPr id="885" name="Google Shape;885;p94"/>
          <p:cNvSpPr/>
          <p:nvPr/>
        </p:nvSpPr>
        <p:spPr>
          <a:xfrm>
            <a:off x="2148131" y="3218810"/>
            <a:ext cx="1755300" cy="1223100"/>
          </a:xfrm>
          <a:prstGeom prst="wedgeRoundRectCallout">
            <a:avLst>
              <a:gd fmla="val -27120" name="adj1"/>
              <a:gd fmla="val -100940" name="adj2"/>
              <a:gd fmla="val 0" name="adj3"/>
            </a:avLst>
          </a:prstGeom>
          <a:solidFill>
            <a:srgbClr val="FAFAFA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D61F26"/>
                </a:solidFill>
                <a:latin typeface="HeadLineA"/>
                <a:ea typeface="HeadLineA"/>
                <a:cs typeface="HeadLineA"/>
                <a:sym typeface="HeadLineA"/>
              </a:rPr>
              <a:t>개별 기능</a:t>
            </a:r>
            <a:r>
              <a:rPr lang="ko" sz="1200">
                <a:latin typeface="HeadLineA"/>
                <a:ea typeface="HeadLineA"/>
                <a:cs typeface="HeadLineA"/>
                <a:sym typeface="HeadLineA"/>
              </a:rPr>
              <a:t> 개발 1</a:t>
            </a:r>
            <a:endParaRPr sz="1200">
              <a:latin typeface="HeadLineA"/>
              <a:ea typeface="HeadLineA"/>
              <a:cs typeface="HeadLineA"/>
              <a:sym typeface="HeadLine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latin typeface="HeadLineA"/>
                <a:ea typeface="HeadLineA"/>
                <a:cs typeface="HeadLineA"/>
                <a:sym typeface="HeadLineA"/>
              </a:rPr>
              <a:t>(Gift Card / </a:t>
            </a:r>
            <a:endParaRPr sz="1200">
              <a:latin typeface="HeadLineA"/>
              <a:ea typeface="HeadLineA"/>
              <a:cs typeface="HeadLineA"/>
              <a:sym typeface="HeadLine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latin typeface="HeadLineA"/>
                <a:ea typeface="HeadLineA"/>
                <a:cs typeface="HeadLineA"/>
                <a:sym typeface="HeadLineA"/>
              </a:rPr>
              <a:t>랜덤 메뉴 Pick /</a:t>
            </a:r>
            <a:endParaRPr sz="1200">
              <a:latin typeface="HeadLineA"/>
              <a:ea typeface="HeadLineA"/>
              <a:cs typeface="HeadLineA"/>
              <a:sym typeface="HeadLine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latin typeface="HeadLineA"/>
                <a:ea typeface="HeadLineA"/>
                <a:cs typeface="HeadLineA"/>
                <a:sym typeface="HeadLineA"/>
              </a:rPr>
              <a:t>날씨 yo)</a:t>
            </a:r>
            <a:endParaRPr sz="1200">
              <a:latin typeface="HeadLineA"/>
              <a:ea typeface="HeadLineA"/>
              <a:cs typeface="HeadLineA"/>
              <a:sym typeface="HeadLineA"/>
            </a:endParaRPr>
          </a:p>
        </p:txBody>
      </p:sp>
      <p:sp>
        <p:nvSpPr>
          <p:cNvPr id="886" name="Google Shape;886;p94"/>
          <p:cNvSpPr/>
          <p:nvPr/>
        </p:nvSpPr>
        <p:spPr>
          <a:xfrm>
            <a:off x="3594641" y="601006"/>
            <a:ext cx="1755300" cy="1223100"/>
          </a:xfrm>
          <a:prstGeom prst="wedgeRoundRectCallout">
            <a:avLst>
              <a:gd fmla="val -15148" name="adj1"/>
              <a:gd fmla="val 96453" name="adj2"/>
              <a:gd fmla="val 0" name="adj3"/>
            </a:avLst>
          </a:prstGeom>
          <a:solidFill>
            <a:srgbClr val="FAFAFA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D61F26"/>
                </a:solidFill>
                <a:latin typeface="HeadLineA"/>
                <a:ea typeface="HeadLineA"/>
                <a:cs typeface="HeadLineA"/>
                <a:sym typeface="HeadLineA"/>
              </a:rPr>
              <a:t>개별 기능</a:t>
            </a:r>
            <a:r>
              <a:rPr lang="ko" sz="1200">
                <a:solidFill>
                  <a:schemeClr val="dk1"/>
                </a:solidFill>
                <a:latin typeface="HeadLineA"/>
                <a:ea typeface="HeadLineA"/>
                <a:cs typeface="HeadLineA"/>
                <a:sym typeface="HeadLineA"/>
              </a:rPr>
              <a:t> 개발 2 + </a:t>
            </a:r>
            <a:endParaRPr sz="1200">
              <a:solidFill>
                <a:schemeClr val="dk1"/>
              </a:solidFill>
              <a:latin typeface="HeadLineA"/>
              <a:ea typeface="HeadLineA"/>
              <a:cs typeface="HeadLineA"/>
              <a:sym typeface="HeadLine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200">
                <a:latin typeface="HeadLineA"/>
                <a:ea typeface="HeadLineA"/>
                <a:cs typeface="HeadLineA"/>
                <a:sym typeface="HeadLineA"/>
              </a:rPr>
              <a:t>요기요</a:t>
            </a:r>
            <a:r>
              <a:rPr lang="ko" sz="1200">
                <a:solidFill>
                  <a:srgbClr val="D61F26"/>
                </a:solidFill>
                <a:latin typeface="HeadLineA"/>
                <a:ea typeface="HeadLineA"/>
                <a:cs typeface="HeadLineA"/>
                <a:sym typeface="HeadLineA"/>
              </a:rPr>
              <a:t> 타임라인</a:t>
            </a:r>
            <a:r>
              <a:rPr lang="ko" sz="1200">
                <a:solidFill>
                  <a:schemeClr val="dk1"/>
                </a:solidFill>
                <a:latin typeface="HeadLineA"/>
                <a:ea typeface="HeadLineA"/>
                <a:cs typeface="HeadLineA"/>
                <a:sym typeface="HeadLineA"/>
              </a:rPr>
              <a:t> 기획</a:t>
            </a:r>
            <a:endParaRPr sz="1200">
              <a:solidFill>
                <a:schemeClr val="dk1"/>
              </a:solidFill>
              <a:latin typeface="HeadLineA"/>
              <a:ea typeface="HeadLineA"/>
              <a:cs typeface="HeadLineA"/>
              <a:sym typeface="HeadLine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HeadLineA"/>
              <a:ea typeface="HeadLineA"/>
              <a:cs typeface="HeadLineA"/>
              <a:sym typeface="HeadLine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HeadLineA"/>
              <a:ea typeface="HeadLineA"/>
              <a:cs typeface="HeadLineA"/>
              <a:sym typeface="HeadLineA"/>
            </a:endParaRPr>
          </a:p>
        </p:txBody>
      </p:sp>
      <p:sp>
        <p:nvSpPr>
          <p:cNvPr id="887" name="Google Shape;887;p94"/>
          <p:cNvSpPr txBox="1"/>
          <p:nvPr/>
        </p:nvSpPr>
        <p:spPr>
          <a:xfrm>
            <a:off x="3794061" y="110900"/>
            <a:ext cx="1356300" cy="34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HeadLineA"/>
                <a:ea typeface="HeadLineA"/>
                <a:cs typeface="HeadLineA"/>
                <a:sym typeface="HeadLineA"/>
              </a:rPr>
              <a:t>3</a:t>
            </a:r>
            <a:r>
              <a:rPr lang="ko">
                <a:latin typeface="HeadLineA"/>
                <a:ea typeface="HeadLineA"/>
                <a:cs typeface="HeadLineA"/>
                <a:sym typeface="HeadLineA"/>
              </a:rPr>
              <a:t>차 스프린트</a:t>
            </a:r>
            <a:endParaRPr>
              <a:latin typeface="HeadLineA"/>
              <a:ea typeface="HeadLineA"/>
              <a:cs typeface="HeadLineA"/>
              <a:sym typeface="HeadLineA"/>
            </a:endParaRPr>
          </a:p>
        </p:txBody>
      </p:sp>
      <p:sp>
        <p:nvSpPr>
          <p:cNvPr id="888" name="Google Shape;888;p94"/>
          <p:cNvSpPr txBox="1"/>
          <p:nvPr/>
        </p:nvSpPr>
        <p:spPr>
          <a:xfrm>
            <a:off x="5769368" y="4442010"/>
            <a:ext cx="1356300" cy="34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HeadLineA"/>
                <a:ea typeface="HeadLineA"/>
                <a:cs typeface="HeadLineA"/>
                <a:sym typeface="HeadLineA"/>
              </a:rPr>
              <a:t>4</a:t>
            </a:r>
            <a:r>
              <a:rPr lang="ko">
                <a:latin typeface="HeadLineA"/>
                <a:ea typeface="HeadLineA"/>
                <a:cs typeface="HeadLineA"/>
                <a:sym typeface="HeadLineA"/>
              </a:rPr>
              <a:t>차 스프린트</a:t>
            </a:r>
            <a:endParaRPr>
              <a:latin typeface="HeadLineA"/>
              <a:ea typeface="HeadLineA"/>
              <a:cs typeface="HeadLineA"/>
              <a:sym typeface="HeadLineA"/>
            </a:endParaRPr>
          </a:p>
        </p:txBody>
      </p:sp>
      <p:sp>
        <p:nvSpPr>
          <p:cNvPr id="889" name="Google Shape;889;p94"/>
          <p:cNvSpPr/>
          <p:nvPr/>
        </p:nvSpPr>
        <p:spPr>
          <a:xfrm>
            <a:off x="5569947" y="3218802"/>
            <a:ext cx="1755300" cy="1223100"/>
          </a:xfrm>
          <a:prstGeom prst="wedgeRoundRectCallout">
            <a:avLst>
              <a:gd fmla="val -27120" name="adj1"/>
              <a:gd fmla="val -100940" name="adj2"/>
              <a:gd fmla="val 0" name="adj3"/>
            </a:avLst>
          </a:prstGeom>
          <a:solidFill>
            <a:srgbClr val="FAFAFA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1"/>
                </a:solidFill>
                <a:latin typeface="HeadLineA"/>
                <a:ea typeface="HeadLineA"/>
                <a:cs typeface="HeadLineA"/>
                <a:sym typeface="HeadLineA"/>
              </a:rPr>
              <a:t>요기요 </a:t>
            </a:r>
            <a:r>
              <a:rPr lang="ko" sz="1200">
                <a:solidFill>
                  <a:srgbClr val="D61F26"/>
                </a:solidFill>
                <a:latin typeface="HeadLineA"/>
                <a:ea typeface="HeadLineA"/>
                <a:cs typeface="HeadLineA"/>
                <a:sym typeface="HeadLineA"/>
              </a:rPr>
              <a:t>타임라인 </a:t>
            </a:r>
            <a:r>
              <a:rPr lang="ko" sz="1200">
                <a:latin typeface="HeadLineA"/>
                <a:ea typeface="HeadLineA"/>
                <a:cs typeface="HeadLineA"/>
                <a:sym typeface="HeadLineA"/>
              </a:rPr>
              <a:t>개발 +</a:t>
            </a:r>
            <a:endParaRPr sz="1200">
              <a:latin typeface="HeadLineA"/>
              <a:ea typeface="HeadLineA"/>
              <a:cs typeface="HeadLineA"/>
              <a:sym typeface="HeadLine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D61F26"/>
                </a:solidFill>
                <a:latin typeface="HeadLineA"/>
                <a:ea typeface="HeadLineA"/>
                <a:cs typeface="HeadLineA"/>
                <a:sym typeface="HeadLineA"/>
              </a:rPr>
              <a:t>요식이</a:t>
            </a:r>
            <a:r>
              <a:rPr lang="ko" sz="1200">
                <a:latin typeface="HeadLineA"/>
                <a:ea typeface="HeadLineA"/>
                <a:cs typeface="HeadLineA"/>
                <a:sym typeface="HeadLineA"/>
              </a:rPr>
              <a:t> 기획</a:t>
            </a:r>
            <a:endParaRPr sz="1200">
              <a:latin typeface="HeadLineA"/>
              <a:ea typeface="HeadLineA"/>
              <a:cs typeface="HeadLineA"/>
              <a:sym typeface="HeadLineA"/>
            </a:endParaRPr>
          </a:p>
        </p:txBody>
      </p:sp>
      <p:sp>
        <p:nvSpPr>
          <p:cNvPr id="890" name="Google Shape;890;p94"/>
          <p:cNvSpPr/>
          <p:nvPr/>
        </p:nvSpPr>
        <p:spPr>
          <a:xfrm>
            <a:off x="6957776" y="601013"/>
            <a:ext cx="1755300" cy="1223100"/>
          </a:xfrm>
          <a:prstGeom prst="wedgeRoundRectCallout">
            <a:avLst>
              <a:gd fmla="val -15148" name="adj1"/>
              <a:gd fmla="val 96453" name="adj2"/>
              <a:gd fmla="val 0" name="adj3"/>
            </a:avLst>
          </a:prstGeom>
          <a:solidFill>
            <a:srgbClr val="FAFAFA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D61F26"/>
                </a:solidFill>
                <a:latin typeface="HeadLineA"/>
                <a:ea typeface="HeadLineA"/>
                <a:cs typeface="HeadLineA"/>
                <a:sym typeface="HeadLineA"/>
              </a:rPr>
              <a:t>요식이</a:t>
            </a:r>
            <a:r>
              <a:rPr lang="ko" sz="1200">
                <a:solidFill>
                  <a:schemeClr val="dk1"/>
                </a:solidFill>
                <a:latin typeface="HeadLineA"/>
                <a:ea typeface="HeadLineA"/>
                <a:cs typeface="HeadLineA"/>
                <a:sym typeface="HeadLineA"/>
              </a:rPr>
              <a:t> 개발 + </a:t>
            </a:r>
            <a:endParaRPr sz="1200">
              <a:solidFill>
                <a:schemeClr val="dk1"/>
              </a:solidFill>
              <a:latin typeface="HeadLineA"/>
              <a:ea typeface="HeadLineA"/>
              <a:cs typeface="HeadLineA"/>
              <a:sym typeface="HeadLine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1"/>
                </a:solidFill>
                <a:latin typeface="HeadLineA"/>
                <a:ea typeface="HeadLineA"/>
                <a:cs typeface="HeadLineA"/>
                <a:sym typeface="HeadLineA"/>
              </a:rPr>
              <a:t>1~4차 스프린트 개발 </a:t>
            </a:r>
            <a:r>
              <a:rPr lang="ko" sz="1200">
                <a:latin typeface="HeadLineA"/>
                <a:ea typeface="HeadLineA"/>
                <a:cs typeface="HeadLineA"/>
                <a:sym typeface="HeadLineA"/>
              </a:rPr>
              <a:t>검토</a:t>
            </a:r>
            <a:endParaRPr sz="1200">
              <a:latin typeface="HeadLineA"/>
              <a:ea typeface="HeadLineA"/>
              <a:cs typeface="HeadLineA"/>
              <a:sym typeface="HeadLineA"/>
            </a:endParaRPr>
          </a:p>
        </p:txBody>
      </p:sp>
      <p:sp>
        <p:nvSpPr>
          <p:cNvPr id="891" name="Google Shape;891;p94"/>
          <p:cNvSpPr txBox="1"/>
          <p:nvPr/>
        </p:nvSpPr>
        <p:spPr>
          <a:xfrm>
            <a:off x="7157197" y="110907"/>
            <a:ext cx="1356300" cy="34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HeadLineA"/>
                <a:ea typeface="HeadLineA"/>
                <a:cs typeface="HeadLineA"/>
                <a:sym typeface="HeadLineA"/>
              </a:rPr>
              <a:t>5</a:t>
            </a:r>
            <a:r>
              <a:rPr lang="ko">
                <a:latin typeface="HeadLineA"/>
                <a:ea typeface="HeadLineA"/>
                <a:cs typeface="HeadLineA"/>
                <a:sym typeface="HeadLineA"/>
              </a:rPr>
              <a:t>차 스프린트</a:t>
            </a:r>
            <a:endParaRPr>
              <a:latin typeface="HeadLineA"/>
              <a:ea typeface="HeadLineA"/>
              <a:cs typeface="HeadLineA"/>
              <a:sym typeface="HeadLineA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AFAFA"/>
        </a:solidFill>
      </p:bgPr>
    </p:bg>
    <p:spTree>
      <p:nvGrpSpPr>
        <p:cNvPr id="895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p95"/>
          <p:cNvSpPr txBox="1"/>
          <p:nvPr/>
        </p:nvSpPr>
        <p:spPr>
          <a:xfrm>
            <a:off x="449250" y="347850"/>
            <a:ext cx="6416700" cy="45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latin typeface="HeadLineA"/>
              <a:ea typeface="HeadLineA"/>
              <a:cs typeface="HeadLineA"/>
              <a:sym typeface="HeadLine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600">
                <a:solidFill>
                  <a:srgbClr val="D61F26"/>
                </a:solidFill>
                <a:latin typeface="HeadLineA"/>
                <a:ea typeface="HeadLineA"/>
                <a:cs typeface="HeadLineA"/>
                <a:sym typeface="HeadLineA"/>
              </a:rPr>
              <a:t>학습</a:t>
            </a:r>
            <a:r>
              <a:rPr b="1" lang="ko" sz="3600">
                <a:latin typeface="HeadLineA"/>
                <a:ea typeface="HeadLineA"/>
                <a:cs typeface="HeadLineA"/>
                <a:sym typeface="HeadLineA"/>
              </a:rPr>
              <a:t>의 측면</a:t>
            </a:r>
            <a:endParaRPr b="1" sz="3600">
              <a:latin typeface="HeadLineA"/>
              <a:ea typeface="HeadLineA"/>
              <a:cs typeface="HeadLineA"/>
              <a:sym typeface="HeadLine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latin typeface="HeadLineA"/>
                <a:ea typeface="HeadLineA"/>
                <a:cs typeface="HeadLineA"/>
                <a:sym typeface="HeadLineA"/>
              </a:rPr>
              <a:t>	</a:t>
            </a:r>
            <a:r>
              <a:rPr lang="ko" sz="3000">
                <a:latin typeface="HeadLineA"/>
                <a:ea typeface="HeadLineA"/>
                <a:cs typeface="HeadLineA"/>
                <a:sym typeface="HeadLineA"/>
              </a:rPr>
              <a:t>-</a:t>
            </a:r>
            <a:r>
              <a:rPr lang="ko" sz="2400">
                <a:latin typeface="HeadLineA"/>
                <a:ea typeface="HeadLineA"/>
                <a:cs typeface="HeadLineA"/>
                <a:sym typeface="HeadLineA"/>
              </a:rPr>
              <a:t>Pure Django API</a:t>
            </a:r>
            <a:endParaRPr sz="2400">
              <a:latin typeface="HeadLineA"/>
              <a:ea typeface="HeadLineA"/>
              <a:cs typeface="HeadLineA"/>
              <a:sym typeface="HeadLine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latin typeface="HeadLineA"/>
                <a:ea typeface="HeadLineA"/>
                <a:cs typeface="HeadLineA"/>
                <a:sym typeface="HeadLineA"/>
              </a:rPr>
              <a:t>	</a:t>
            </a:r>
            <a:r>
              <a:rPr lang="ko" sz="2400">
                <a:latin typeface="HeadLineA"/>
                <a:ea typeface="HeadLineA"/>
                <a:cs typeface="HeadLineA"/>
                <a:sym typeface="HeadLineA"/>
              </a:rPr>
              <a:t>-</a:t>
            </a:r>
            <a:r>
              <a:rPr lang="ko" sz="2400">
                <a:latin typeface="HeadLineA"/>
                <a:ea typeface="HeadLineA"/>
                <a:cs typeface="HeadLineA"/>
                <a:sym typeface="HeadLineA"/>
              </a:rPr>
              <a:t>jQuery</a:t>
            </a:r>
            <a:endParaRPr sz="2400">
              <a:latin typeface="HeadLineA"/>
              <a:ea typeface="HeadLineA"/>
              <a:cs typeface="HeadLineA"/>
              <a:sym typeface="HeadLine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latin typeface="HeadLineA"/>
              <a:ea typeface="HeadLineA"/>
              <a:cs typeface="HeadLineA"/>
              <a:sym typeface="HeadLine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600">
                <a:solidFill>
                  <a:srgbClr val="D61F26"/>
                </a:solidFill>
                <a:latin typeface="HeadLineA"/>
                <a:ea typeface="HeadLineA"/>
                <a:cs typeface="HeadLineA"/>
                <a:sym typeface="HeadLineA"/>
              </a:rPr>
              <a:t>소통</a:t>
            </a:r>
            <a:r>
              <a:rPr b="1" lang="ko" sz="3600">
                <a:latin typeface="HeadLineA"/>
                <a:ea typeface="HeadLineA"/>
                <a:cs typeface="HeadLineA"/>
                <a:sym typeface="HeadLineA"/>
              </a:rPr>
              <a:t>의 측면</a:t>
            </a:r>
            <a:endParaRPr b="1" sz="3600">
              <a:latin typeface="HeadLineA"/>
              <a:ea typeface="HeadLineA"/>
              <a:cs typeface="HeadLineA"/>
              <a:sym typeface="HeadLineA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400">
                <a:solidFill>
                  <a:schemeClr val="dk1"/>
                </a:solidFill>
                <a:latin typeface="HeadLineA"/>
                <a:ea typeface="HeadLineA"/>
                <a:cs typeface="HeadLineA"/>
                <a:sym typeface="HeadLineA"/>
              </a:rPr>
              <a:t>-용어의 통일</a:t>
            </a:r>
            <a:endParaRPr b="1" sz="3600">
              <a:latin typeface="HeadLineA"/>
              <a:ea typeface="HeadLineA"/>
              <a:cs typeface="HeadLineA"/>
              <a:sym typeface="HeadLine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latin typeface="HeadLineA"/>
                <a:ea typeface="HeadLineA"/>
                <a:cs typeface="HeadLineA"/>
                <a:sym typeface="HeadLineA"/>
              </a:rPr>
              <a:t>	</a:t>
            </a:r>
            <a:r>
              <a:rPr lang="ko" sz="2400">
                <a:latin typeface="HeadLineA"/>
                <a:ea typeface="HeadLineA"/>
                <a:cs typeface="HeadLineA"/>
                <a:sym typeface="HeadLineA"/>
              </a:rPr>
              <a:t>-동상이몽</a:t>
            </a:r>
            <a:endParaRPr sz="2400">
              <a:latin typeface="HeadLineA"/>
              <a:ea typeface="HeadLineA"/>
              <a:cs typeface="HeadLineA"/>
              <a:sym typeface="HeadLine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latin typeface="HeadLineA"/>
                <a:ea typeface="HeadLineA"/>
                <a:cs typeface="HeadLineA"/>
                <a:sym typeface="HeadLineA"/>
              </a:rPr>
              <a:t>	</a:t>
            </a:r>
            <a:endParaRPr sz="2400">
              <a:latin typeface="HeadLineA"/>
              <a:ea typeface="HeadLineA"/>
              <a:cs typeface="HeadLineA"/>
              <a:sym typeface="HeadLine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latin typeface="HeadLineA"/>
              <a:ea typeface="HeadLineA"/>
              <a:cs typeface="HeadLineA"/>
              <a:sym typeface="HeadLineA"/>
            </a:endParaRPr>
          </a:p>
        </p:txBody>
      </p:sp>
      <p:sp>
        <p:nvSpPr>
          <p:cNvPr id="897" name="Google Shape;897;p95"/>
          <p:cNvSpPr txBox="1"/>
          <p:nvPr/>
        </p:nvSpPr>
        <p:spPr>
          <a:xfrm>
            <a:off x="1667500" y="4947900"/>
            <a:ext cx="73458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8" name="Google Shape;898;p95"/>
          <p:cNvSpPr txBox="1"/>
          <p:nvPr/>
        </p:nvSpPr>
        <p:spPr>
          <a:xfrm>
            <a:off x="4183050" y="347850"/>
            <a:ext cx="4830300" cy="45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latin typeface="HeadLineA"/>
              <a:ea typeface="HeadLineA"/>
              <a:cs typeface="HeadLineA"/>
              <a:sym typeface="HeadLine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600">
                <a:solidFill>
                  <a:srgbClr val="D61F26"/>
                </a:solidFill>
                <a:latin typeface="HeadLineA"/>
                <a:ea typeface="HeadLineA"/>
                <a:cs typeface="HeadLineA"/>
                <a:sym typeface="HeadLineA"/>
              </a:rPr>
              <a:t>협업</a:t>
            </a:r>
            <a:r>
              <a:rPr b="1" lang="ko" sz="3600">
                <a:latin typeface="HeadLineA"/>
                <a:ea typeface="HeadLineA"/>
                <a:cs typeface="HeadLineA"/>
                <a:sym typeface="HeadLineA"/>
              </a:rPr>
              <a:t>의 측면</a:t>
            </a:r>
            <a:endParaRPr b="1" sz="3600">
              <a:latin typeface="HeadLineA"/>
              <a:ea typeface="HeadLineA"/>
              <a:cs typeface="HeadLineA"/>
              <a:sym typeface="HeadLine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latin typeface="HeadLineA"/>
                <a:ea typeface="HeadLineA"/>
                <a:cs typeface="HeadLineA"/>
                <a:sym typeface="HeadLineA"/>
              </a:rPr>
              <a:t>	</a:t>
            </a:r>
            <a:r>
              <a:rPr lang="ko" sz="2400">
                <a:latin typeface="HeadLineA"/>
                <a:ea typeface="HeadLineA"/>
                <a:cs typeface="HeadLineA"/>
                <a:sym typeface="HeadLineA"/>
              </a:rPr>
              <a:t>-모델 설계</a:t>
            </a:r>
            <a:endParaRPr sz="2400">
              <a:latin typeface="HeadLineA"/>
              <a:ea typeface="HeadLineA"/>
              <a:cs typeface="HeadLineA"/>
              <a:sym typeface="HeadLineA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latin typeface="HeadLineA"/>
                <a:ea typeface="HeadLineA"/>
                <a:cs typeface="HeadLineA"/>
                <a:sym typeface="HeadLineA"/>
              </a:rPr>
              <a:t>-마이그레이</a:t>
            </a:r>
            <a:r>
              <a:rPr lang="ko" sz="2400">
                <a:latin typeface="HeadLineA"/>
                <a:ea typeface="HeadLineA"/>
                <a:cs typeface="HeadLineA"/>
                <a:sym typeface="HeadLineA"/>
              </a:rPr>
              <a:t>션 파일</a:t>
            </a:r>
            <a:endParaRPr sz="2400">
              <a:solidFill>
                <a:schemeClr val="dk1"/>
              </a:solidFill>
              <a:latin typeface="HeadLineA"/>
              <a:ea typeface="HeadLineA"/>
              <a:cs typeface="HeadLineA"/>
              <a:sym typeface="HeadLine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solidFill>
                  <a:schemeClr val="dk1"/>
                </a:solidFill>
                <a:latin typeface="HeadLineA"/>
                <a:ea typeface="HeadLineA"/>
                <a:cs typeface="HeadLineA"/>
                <a:sym typeface="HeadLineA"/>
              </a:rPr>
              <a:t>-Github</a:t>
            </a:r>
            <a:endParaRPr sz="2400">
              <a:solidFill>
                <a:schemeClr val="dk1"/>
              </a:solidFill>
              <a:latin typeface="HeadLineA"/>
              <a:ea typeface="HeadLineA"/>
              <a:cs typeface="HeadLineA"/>
              <a:sym typeface="HeadLine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solidFill>
                  <a:schemeClr val="dk1"/>
                </a:solidFill>
                <a:latin typeface="HeadLineA"/>
                <a:ea typeface="HeadLineA"/>
                <a:cs typeface="HeadLineA"/>
                <a:sym typeface="HeadLineA"/>
              </a:rPr>
              <a:t>   -</a:t>
            </a:r>
            <a:r>
              <a:rPr lang="ko" sz="2400">
                <a:latin typeface="HeadLineA"/>
                <a:ea typeface="HeadLineA"/>
                <a:cs typeface="HeadLineA"/>
                <a:sym typeface="HeadLineA"/>
              </a:rPr>
              <a:t>홀로 개발 vs 같이 개발</a:t>
            </a:r>
            <a:endParaRPr sz="2400">
              <a:latin typeface="HeadLineA"/>
              <a:ea typeface="HeadLineA"/>
              <a:cs typeface="HeadLineA"/>
              <a:sym typeface="HeadLine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3600">
                <a:solidFill>
                  <a:schemeClr val="dk1"/>
                </a:solidFill>
                <a:latin typeface="HeadLineA"/>
                <a:ea typeface="HeadLineA"/>
                <a:cs typeface="HeadLineA"/>
                <a:sym typeface="HeadLineA"/>
              </a:rPr>
              <a:t>	</a:t>
            </a:r>
            <a:endParaRPr sz="2400">
              <a:solidFill>
                <a:schemeClr val="dk1"/>
              </a:solidFill>
              <a:latin typeface="HeadLineA"/>
              <a:ea typeface="HeadLineA"/>
              <a:cs typeface="HeadLineA"/>
              <a:sym typeface="HeadLine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HeadLineA"/>
              <a:ea typeface="HeadLineA"/>
              <a:cs typeface="HeadLineA"/>
              <a:sym typeface="HeadLine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latin typeface="HeadLineA"/>
                <a:ea typeface="HeadLineA"/>
                <a:cs typeface="HeadLineA"/>
                <a:sym typeface="HeadLineA"/>
              </a:rPr>
              <a:t>	</a:t>
            </a:r>
            <a:endParaRPr sz="2400">
              <a:latin typeface="HeadLineA"/>
              <a:ea typeface="HeadLineA"/>
              <a:cs typeface="HeadLineA"/>
              <a:sym typeface="HeadLine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latin typeface="HeadLineA"/>
              <a:ea typeface="HeadLineA"/>
              <a:cs typeface="HeadLineA"/>
              <a:sym typeface="HeadLine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HeadLineA"/>
              <a:ea typeface="HeadLineA"/>
              <a:cs typeface="HeadLineA"/>
              <a:sym typeface="HeadLine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latin typeface="HeadLineA"/>
              <a:ea typeface="HeadLineA"/>
              <a:cs typeface="HeadLineA"/>
              <a:sym typeface="HeadLineA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AFAFA"/>
        </a:solid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96"/>
          <p:cNvSpPr txBox="1"/>
          <p:nvPr/>
        </p:nvSpPr>
        <p:spPr>
          <a:xfrm>
            <a:off x="425988" y="75350"/>
            <a:ext cx="6415200" cy="45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latin typeface="HeadLineA"/>
              <a:ea typeface="HeadLineA"/>
              <a:cs typeface="HeadLineA"/>
              <a:sym typeface="HeadLine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600">
                <a:latin typeface="HeadLineA"/>
                <a:ea typeface="HeadLineA"/>
                <a:cs typeface="HeadLineA"/>
                <a:sym typeface="HeadLineA"/>
              </a:rPr>
              <a:t>가장 큰 이슈</a:t>
            </a:r>
            <a:endParaRPr b="1" sz="3600">
              <a:latin typeface="HeadLineA"/>
              <a:ea typeface="HeadLineA"/>
              <a:cs typeface="HeadLineA"/>
              <a:sym typeface="HeadLine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latin typeface="HeadLineA"/>
              <a:ea typeface="HeadLineA"/>
              <a:cs typeface="HeadLineA"/>
              <a:sym typeface="HeadLineA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3000">
                <a:solidFill>
                  <a:srgbClr val="D61F26"/>
                </a:solidFill>
                <a:latin typeface="HeadLineA"/>
                <a:ea typeface="HeadLineA"/>
                <a:cs typeface="HeadLineA"/>
                <a:sym typeface="HeadLineA"/>
              </a:rPr>
              <a:t>공동구매</a:t>
            </a:r>
            <a:r>
              <a:rPr b="1" lang="ko" sz="3000">
                <a:solidFill>
                  <a:schemeClr val="dk1"/>
                </a:solidFill>
                <a:latin typeface="HeadLineA"/>
                <a:ea typeface="HeadLineA"/>
                <a:cs typeface="HeadLineA"/>
                <a:sym typeface="HeadLineA"/>
              </a:rPr>
              <a:t>에서 </a:t>
            </a:r>
            <a:r>
              <a:rPr b="1" lang="ko" sz="3000">
                <a:solidFill>
                  <a:srgbClr val="D61F26"/>
                </a:solidFill>
                <a:latin typeface="HeadLineA"/>
                <a:ea typeface="HeadLineA"/>
                <a:cs typeface="HeadLineA"/>
                <a:sym typeface="HeadLineA"/>
              </a:rPr>
              <a:t>요식이</a:t>
            </a:r>
            <a:r>
              <a:rPr b="1" lang="ko" sz="3000">
                <a:solidFill>
                  <a:schemeClr val="dk1"/>
                </a:solidFill>
                <a:latin typeface="HeadLineA"/>
                <a:ea typeface="HeadLineA"/>
                <a:cs typeface="HeadLineA"/>
                <a:sym typeface="HeadLineA"/>
              </a:rPr>
              <a:t> 까지</a:t>
            </a:r>
            <a:endParaRPr b="1" sz="3000">
              <a:latin typeface="HeadLineA"/>
              <a:ea typeface="HeadLineA"/>
              <a:cs typeface="HeadLineA"/>
              <a:sym typeface="HeadLine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latin typeface="HeadLineA"/>
                <a:ea typeface="HeadLineA"/>
                <a:cs typeface="HeadLineA"/>
                <a:sym typeface="HeadLineA"/>
              </a:rPr>
              <a:t>	</a:t>
            </a:r>
            <a:endParaRPr sz="2400">
              <a:solidFill>
                <a:schemeClr val="dk1"/>
              </a:solidFill>
              <a:latin typeface="HeadLineA"/>
              <a:ea typeface="HeadLineA"/>
              <a:cs typeface="HeadLineA"/>
              <a:sym typeface="HeadLine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HeadLineA"/>
              <a:ea typeface="HeadLineA"/>
              <a:cs typeface="HeadLineA"/>
              <a:sym typeface="HeadLine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latin typeface="HeadLineA"/>
                <a:ea typeface="HeadLineA"/>
                <a:cs typeface="HeadLineA"/>
                <a:sym typeface="HeadLineA"/>
              </a:rPr>
              <a:t>	</a:t>
            </a:r>
            <a:endParaRPr sz="2400">
              <a:latin typeface="HeadLineA"/>
              <a:ea typeface="HeadLineA"/>
              <a:cs typeface="HeadLineA"/>
              <a:sym typeface="HeadLine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latin typeface="HeadLineA"/>
              <a:ea typeface="HeadLineA"/>
              <a:cs typeface="HeadLineA"/>
              <a:sym typeface="HeadLine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HeadLineA"/>
              <a:ea typeface="HeadLineA"/>
              <a:cs typeface="HeadLineA"/>
              <a:sym typeface="HeadLine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latin typeface="HeadLineA"/>
              <a:ea typeface="HeadLineA"/>
              <a:cs typeface="HeadLineA"/>
              <a:sym typeface="HeadLineA"/>
            </a:endParaRPr>
          </a:p>
        </p:txBody>
      </p:sp>
      <p:pic>
        <p:nvPicPr>
          <p:cNvPr id="904" name="Google Shape;904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7108" y="2594684"/>
            <a:ext cx="1584401" cy="1835638"/>
          </a:xfrm>
          <a:prstGeom prst="rect">
            <a:avLst/>
          </a:prstGeom>
          <a:noFill/>
          <a:ln>
            <a:noFill/>
          </a:ln>
        </p:spPr>
      </p:pic>
      <p:sp>
        <p:nvSpPr>
          <p:cNvPr id="905" name="Google Shape;905;p96"/>
          <p:cNvSpPr/>
          <p:nvPr/>
        </p:nvSpPr>
        <p:spPr>
          <a:xfrm>
            <a:off x="2627126" y="3296256"/>
            <a:ext cx="811800" cy="592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D61F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6" name="Google Shape;906;p96"/>
          <p:cNvSpPr txBox="1"/>
          <p:nvPr/>
        </p:nvSpPr>
        <p:spPr>
          <a:xfrm>
            <a:off x="3542309" y="3313681"/>
            <a:ext cx="2184000" cy="4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>
                <a:latin typeface="HeadLineA"/>
                <a:ea typeface="HeadLineA"/>
                <a:cs typeface="HeadLineA"/>
                <a:sym typeface="HeadLineA"/>
              </a:rPr>
              <a:t>할인율</a:t>
            </a:r>
            <a:r>
              <a:rPr lang="ko" sz="3000">
                <a:solidFill>
                  <a:srgbClr val="434343"/>
                </a:solidFill>
              </a:rPr>
              <a:t> </a:t>
            </a:r>
            <a:r>
              <a:rPr b="1" lang="ko" sz="3000">
                <a:solidFill>
                  <a:srgbClr val="CC0000"/>
                </a:solidFill>
                <a:latin typeface="HeadLineA"/>
                <a:ea typeface="HeadLineA"/>
                <a:cs typeface="HeadLineA"/>
                <a:sym typeface="HeadLineA"/>
              </a:rPr>
              <a:t>UP!</a:t>
            </a:r>
            <a:endParaRPr b="1" sz="3000">
              <a:solidFill>
                <a:srgbClr val="CC0000"/>
              </a:solidFill>
              <a:latin typeface="HeadLineA"/>
              <a:ea typeface="HeadLineA"/>
              <a:cs typeface="HeadLineA"/>
              <a:sym typeface="HeadLineA"/>
            </a:endParaRPr>
          </a:p>
        </p:txBody>
      </p:sp>
      <p:sp>
        <p:nvSpPr>
          <p:cNvPr id="907" name="Google Shape;907;p96"/>
          <p:cNvSpPr txBox="1"/>
          <p:nvPr/>
        </p:nvSpPr>
        <p:spPr>
          <a:xfrm>
            <a:off x="169488" y="2430350"/>
            <a:ext cx="12774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latin typeface="HeadLineA"/>
                <a:ea typeface="HeadLineA"/>
                <a:cs typeface="HeadLineA"/>
                <a:sym typeface="HeadLineA"/>
              </a:rPr>
              <a:t>공동구매</a:t>
            </a:r>
            <a:endParaRPr sz="1800">
              <a:latin typeface="HeadLineA"/>
              <a:ea typeface="HeadLineA"/>
              <a:cs typeface="HeadLineA"/>
              <a:sym typeface="HeadLineA"/>
            </a:endParaRPr>
          </a:p>
        </p:txBody>
      </p:sp>
      <p:sp>
        <p:nvSpPr>
          <p:cNvPr id="908" name="Google Shape;908;p96"/>
          <p:cNvSpPr txBox="1"/>
          <p:nvPr/>
        </p:nvSpPr>
        <p:spPr>
          <a:xfrm>
            <a:off x="5788113" y="2396500"/>
            <a:ext cx="360000" cy="15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0"/>
              <a:t>{</a:t>
            </a:r>
            <a:endParaRPr sz="12000"/>
          </a:p>
        </p:txBody>
      </p:sp>
      <p:sp>
        <p:nvSpPr>
          <p:cNvPr id="909" name="Google Shape;909;p96"/>
          <p:cNvSpPr txBox="1"/>
          <p:nvPr/>
        </p:nvSpPr>
        <p:spPr>
          <a:xfrm>
            <a:off x="6453763" y="2792425"/>
            <a:ext cx="2439000" cy="13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latin typeface="HeadLineA"/>
                <a:ea typeface="HeadLineA"/>
                <a:cs typeface="HeadLineA"/>
                <a:sym typeface="HeadLineA"/>
              </a:rPr>
              <a:t>사용</a:t>
            </a:r>
            <a:r>
              <a:rPr lang="ko" sz="1800">
                <a:latin typeface="HeadLineA"/>
                <a:ea typeface="HeadLineA"/>
                <a:cs typeface="HeadLineA"/>
                <a:sym typeface="HeadLineA"/>
              </a:rPr>
              <a:t>자: 저렴</a:t>
            </a:r>
            <a:endParaRPr sz="1800">
              <a:latin typeface="HeadLineA"/>
              <a:ea typeface="HeadLineA"/>
              <a:cs typeface="HeadLineA"/>
              <a:sym typeface="HeadLine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HeadLineA"/>
              <a:ea typeface="HeadLineA"/>
              <a:cs typeface="HeadLineA"/>
              <a:sym typeface="HeadLine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latin typeface="HeadLineA"/>
                <a:ea typeface="HeadLineA"/>
                <a:cs typeface="HeadLineA"/>
                <a:sym typeface="HeadLineA"/>
              </a:rPr>
              <a:t>레스토랑: 대량 판매</a:t>
            </a:r>
            <a:endParaRPr sz="1800">
              <a:latin typeface="HeadLineA"/>
              <a:ea typeface="HeadLineA"/>
              <a:cs typeface="HeadLineA"/>
              <a:sym typeface="HeadLine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HeadLineA"/>
              <a:ea typeface="HeadLineA"/>
              <a:cs typeface="HeadLineA"/>
              <a:sym typeface="HeadLine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latin typeface="HeadLineA"/>
                <a:ea typeface="HeadLineA"/>
                <a:cs typeface="HeadLineA"/>
                <a:sym typeface="HeadLineA"/>
              </a:rPr>
              <a:t>회사: 신규고객 유치</a:t>
            </a:r>
            <a:endParaRPr sz="1800">
              <a:latin typeface="HeadLineA"/>
              <a:ea typeface="HeadLineA"/>
              <a:cs typeface="HeadLineA"/>
              <a:sym typeface="HeadLineA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AFAFA"/>
        </a:solidFill>
      </p:bgPr>
    </p:bg>
    <p:spTree>
      <p:nvGrpSpPr>
        <p:cNvPr id="913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p97"/>
          <p:cNvSpPr txBox="1"/>
          <p:nvPr/>
        </p:nvSpPr>
        <p:spPr>
          <a:xfrm>
            <a:off x="2832813" y="1666800"/>
            <a:ext cx="1497300" cy="5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latin typeface="Batang"/>
                <a:ea typeface="Batang"/>
                <a:cs typeface="Batang"/>
                <a:sym typeface="Batang"/>
              </a:rPr>
              <a:t>先</a:t>
            </a:r>
            <a:r>
              <a:rPr lang="ko" sz="1800"/>
              <a:t>  </a:t>
            </a:r>
            <a:r>
              <a:rPr b="1" lang="ko" sz="1800">
                <a:solidFill>
                  <a:srgbClr val="CC0000"/>
                </a:solidFill>
                <a:latin typeface="HeadLineA"/>
                <a:ea typeface="HeadLineA"/>
                <a:cs typeface="HeadLineA"/>
                <a:sym typeface="HeadLineA"/>
              </a:rPr>
              <a:t>개인 결제</a:t>
            </a:r>
            <a:endParaRPr b="1" sz="1800">
              <a:solidFill>
                <a:srgbClr val="CC0000"/>
              </a:solidFill>
              <a:latin typeface="HeadLineA"/>
              <a:ea typeface="HeadLineA"/>
              <a:cs typeface="HeadLineA"/>
              <a:sym typeface="HeadLine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CC0000"/>
              </a:solidFill>
            </a:endParaRPr>
          </a:p>
        </p:txBody>
      </p:sp>
      <p:sp>
        <p:nvSpPr>
          <p:cNvPr id="915" name="Google Shape;915;p97"/>
          <p:cNvSpPr/>
          <p:nvPr/>
        </p:nvSpPr>
        <p:spPr>
          <a:xfrm>
            <a:off x="4261949" y="2398300"/>
            <a:ext cx="391500" cy="17979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FFFF"/>
                </a:solidFill>
              </a:rPr>
              <a:t>결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FFFF"/>
                </a:solidFill>
              </a:rPr>
              <a:t>제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FFFF"/>
                </a:solidFill>
              </a:rPr>
              <a:t>완료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916" name="Google Shape;916;p97"/>
          <p:cNvSpPr/>
          <p:nvPr/>
        </p:nvSpPr>
        <p:spPr>
          <a:xfrm>
            <a:off x="5952944" y="2398300"/>
            <a:ext cx="391500" cy="17979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FFFF"/>
                </a:solidFill>
              </a:rPr>
              <a:t>구매  완료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917" name="Google Shape;917;p97"/>
          <p:cNvSpPr/>
          <p:nvPr/>
        </p:nvSpPr>
        <p:spPr>
          <a:xfrm>
            <a:off x="4758341" y="2660962"/>
            <a:ext cx="1138500" cy="451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2BCF25"/>
          </a:solidFill>
          <a:ln cap="flat" cmpd="sng" w="9525">
            <a:solidFill>
              <a:srgbClr val="2BCF2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F3F3F3"/>
                </a:solidFill>
              </a:rPr>
              <a:t>목표인원 달성</a:t>
            </a:r>
            <a:endParaRPr b="1" sz="800">
              <a:solidFill>
                <a:srgbClr val="F3F3F3"/>
              </a:solidFill>
            </a:endParaRPr>
          </a:p>
        </p:txBody>
      </p:sp>
      <p:sp>
        <p:nvSpPr>
          <p:cNvPr id="918" name="Google Shape;918;p97"/>
          <p:cNvSpPr/>
          <p:nvPr/>
        </p:nvSpPr>
        <p:spPr>
          <a:xfrm>
            <a:off x="4712597" y="3526768"/>
            <a:ext cx="1131300" cy="4518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CC0000"/>
          </a:solidFill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F3F3F3"/>
                </a:solidFill>
              </a:rPr>
              <a:t>환불</a:t>
            </a:r>
            <a:endParaRPr b="1" sz="800">
              <a:solidFill>
                <a:srgbClr val="F3F3F3"/>
              </a:solidFill>
            </a:endParaRPr>
          </a:p>
        </p:txBody>
      </p:sp>
      <p:cxnSp>
        <p:nvCxnSpPr>
          <p:cNvPr id="919" name="Google Shape;919;p97"/>
          <p:cNvCxnSpPr/>
          <p:nvPr/>
        </p:nvCxnSpPr>
        <p:spPr>
          <a:xfrm>
            <a:off x="3176966" y="2676713"/>
            <a:ext cx="1038600" cy="3471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20" name="Google Shape;920;p97"/>
          <p:cNvCxnSpPr>
            <a:stCxn id="921" idx="3"/>
          </p:cNvCxnSpPr>
          <p:nvPr/>
        </p:nvCxnSpPr>
        <p:spPr>
          <a:xfrm>
            <a:off x="3022572" y="3245782"/>
            <a:ext cx="1117800" cy="846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22" name="Google Shape;922;p97"/>
          <p:cNvCxnSpPr>
            <a:stCxn id="923" idx="3"/>
          </p:cNvCxnSpPr>
          <p:nvPr/>
        </p:nvCxnSpPr>
        <p:spPr>
          <a:xfrm flipH="1" rot="10800000">
            <a:off x="3022572" y="3617453"/>
            <a:ext cx="1096500" cy="2814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924" name="Google Shape;924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0572" y="2221725"/>
            <a:ext cx="562000" cy="561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921" name="Google Shape;921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0572" y="2964783"/>
            <a:ext cx="562000" cy="561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923" name="Google Shape;923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0572" y="3617854"/>
            <a:ext cx="562000" cy="561998"/>
          </a:xfrm>
          <a:prstGeom prst="rect">
            <a:avLst/>
          </a:prstGeom>
          <a:noFill/>
          <a:ln>
            <a:noFill/>
          </a:ln>
        </p:spPr>
      </p:pic>
      <p:sp>
        <p:nvSpPr>
          <p:cNvPr id="925" name="Google Shape;925;p97"/>
          <p:cNvSpPr txBox="1"/>
          <p:nvPr/>
        </p:nvSpPr>
        <p:spPr>
          <a:xfrm>
            <a:off x="5202360" y="1664013"/>
            <a:ext cx="1892700" cy="5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  <a:latin typeface="Batang"/>
                <a:ea typeface="Batang"/>
                <a:cs typeface="Batang"/>
                <a:sym typeface="Batang"/>
              </a:rPr>
              <a:t>後</a:t>
            </a:r>
            <a:r>
              <a:rPr lang="ko" sz="1800">
                <a:solidFill>
                  <a:schemeClr val="dk1"/>
                </a:solidFill>
              </a:rPr>
              <a:t> </a:t>
            </a:r>
            <a:r>
              <a:rPr b="1" lang="ko" sz="1800">
                <a:solidFill>
                  <a:srgbClr val="CC0000"/>
                </a:solidFill>
                <a:latin typeface="HeadLineA"/>
                <a:ea typeface="HeadLineA"/>
                <a:cs typeface="HeadLineA"/>
                <a:sym typeface="HeadLineA"/>
              </a:rPr>
              <a:t>환불</a:t>
            </a:r>
            <a:endParaRPr b="1" sz="1800">
              <a:solidFill>
                <a:srgbClr val="CC0000"/>
              </a:solidFill>
              <a:latin typeface="HeadLineA"/>
              <a:ea typeface="HeadLineA"/>
              <a:cs typeface="HeadLineA"/>
              <a:sym typeface="HeadLineA"/>
            </a:endParaRPr>
          </a:p>
        </p:txBody>
      </p:sp>
      <p:sp>
        <p:nvSpPr>
          <p:cNvPr id="926" name="Google Shape;926;p97"/>
          <p:cNvSpPr txBox="1"/>
          <p:nvPr/>
        </p:nvSpPr>
        <p:spPr>
          <a:xfrm>
            <a:off x="1771650" y="539300"/>
            <a:ext cx="5600700" cy="6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latin typeface="HeadLineA"/>
                <a:ea typeface="HeadLineA"/>
                <a:cs typeface="HeadLineA"/>
                <a:sym typeface="HeadLineA"/>
              </a:rPr>
              <a:t>공동구매의 문제점</a:t>
            </a:r>
            <a:r>
              <a:rPr b="1" lang="ko" sz="3000">
                <a:solidFill>
                  <a:srgbClr val="D61F26"/>
                </a:solidFill>
                <a:latin typeface="HeadLineA"/>
                <a:ea typeface="HeadLineA"/>
                <a:cs typeface="HeadLineA"/>
                <a:sym typeface="HeadLineA"/>
              </a:rPr>
              <a:t> </a:t>
            </a:r>
            <a:r>
              <a:rPr b="1" lang="ko" sz="3000">
                <a:solidFill>
                  <a:schemeClr val="dk1"/>
                </a:solidFill>
                <a:latin typeface="HeadLineA"/>
                <a:ea typeface="HeadLineA"/>
                <a:cs typeface="HeadLineA"/>
                <a:sym typeface="HeadLineA"/>
              </a:rPr>
              <a:t>‘</a:t>
            </a:r>
            <a:r>
              <a:rPr b="1" lang="ko" sz="3000">
                <a:solidFill>
                  <a:srgbClr val="D61F26"/>
                </a:solidFill>
                <a:latin typeface="HeadLineA"/>
                <a:ea typeface="HeadLineA"/>
                <a:cs typeface="HeadLineA"/>
                <a:sym typeface="HeadLineA"/>
              </a:rPr>
              <a:t>결제 시기</a:t>
            </a:r>
            <a:r>
              <a:rPr b="1" lang="ko" sz="3000">
                <a:solidFill>
                  <a:schemeClr val="dk1"/>
                </a:solidFill>
                <a:latin typeface="HeadLineA"/>
                <a:ea typeface="HeadLineA"/>
                <a:cs typeface="HeadLineA"/>
                <a:sym typeface="HeadLineA"/>
              </a:rPr>
              <a:t>’</a:t>
            </a:r>
            <a:endParaRPr b="1" sz="3000">
              <a:solidFill>
                <a:srgbClr val="D61F26"/>
              </a:solidFill>
              <a:latin typeface="HeadLineA"/>
              <a:ea typeface="HeadLineA"/>
              <a:cs typeface="HeadLineA"/>
              <a:sym typeface="HeadLineA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3000">
              <a:solidFill>
                <a:srgbClr val="D61F26"/>
              </a:solidFill>
              <a:latin typeface="HeadLineA"/>
              <a:ea typeface="HeadLineA"/>
              <a:cs typeface="HeadLineA"/>
              <a:sym typeface="HeadLineA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AFAFA"/>
        </a:solid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98"/>
          <p:cNvSpPr txBox="1"/>
          <p:nvPr/>
        </p:nvSpPr>
        <p:spPr>
          <a:xfrm>
            <a:off x="541325" y="859075"/>
            <a:ext cx="8162700" cy="160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700">
                <a:solidFill>
                  <a:srgbClr val="D61F26"/>
                </a:solidFill>
                <a:latin typeface="HeadLineA"/>
                <a:ea typeface="HeadLineA"/>
                <a:cs typeface="HeadLineA"/>
                <a:sym typeface="HeadLineA"/>
              </a:rPr>
              <a:t>50명</a:t>
            </a:r>
            <a:r>
              <a:rPr lang="ko" sz="2700">
                <a:solidFill>
                  <a:srgbClr val="D61F26"/>
                </a:solidFill>
                <a:latin typeface="HeadLineA"/>
                <a:ea typeface="HeadLineA"/>
                <a:cs typeface="HeadLineA"/>
                <a:sym typeface="HeadLineA"/>
              </a:rPr>
              <a:t>이 목표 인원</a:t>
            </a:r>
            <a:r>
              <a:rPr lang="ko" sz="2700">
                <a:latin typeface="HeadLineA"/>
                <a:ea typeface="HeadLineA"/>
                <a:cs typeface="HeadLineA"/>
                <a:sym typeface="HeadLineA"/>
              </a:rPr>
              <a:t>인, 공동구매가 있을 때,</a:t>
            </a:r>
            <a:endParaRPr sz="2700">
              <a:latin typeface="HeadLineA"/>
              <a:ea typeface="HeadLineA"/>
              <a:cs typeface="HeadLineA"/>
              <a:sym typeface="HeadLine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700">
                <a:latin typeface="HeadLineA"/>
                <a:ea typeface="HeadLineA"/>
                <a:cs typeface="HeadLineA"/>
                <a:sym typeface="HeadLineA"/>
              </a:rPr>
              <a:t>          </a:t>
            </a:r>
            <a:r>
              <a:rPr lang="ko" sz="2700">
                <a:solidFill>
                  <a:srgbClr val="D61F26"/>
                </a:solidFill>
                <a:latin typeface="HeadLineA"/>
                <a:ea typeface="HeadLineA"/>
                <a:cs typeface="HeadLineA"/>
                <a:sym typeface="HeadLineA"/>
              </a:rPr>
              <a:t>45명이 결제</a:t>
            </a:r>
            <a:r>
              <a:rPr lang="ko" sz="2700">
                <a:latin typeface="HeadLineA"/>
                <a:ea typeface="HeadLineA"/>
                <a:cs typeface="HeadLineA"/>
                <a:sym typeface="HeadLineA"/>
              </a:rPr>
              <a:t>를 한 상태에서, </a:t>
            </a:r>
            <a:endParaRPr sz="2700">
              <a:latin typeface="HeadLineA"/>
              <a:ea typeface="HeadLineA"/>
              <a:cs typeface="HeadLineA"/>
              <a:sym typeface="HeadLine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700">
                <a:latin typeface="HeadLineA"/>
                <a:ea typeface="HeadLineA"/>
                <a:cs typeface="HeadLineA"/>
                <a:sym typeface="HeadLineA"/>
              </a:rPr>
              <a:t>              공동구매 </a:t>
            </a:r>
            <a:r>
              <a:rPr lang="ko" sz="2700">
                <a:solidFill>
                  <a:srgbClr val="D61F26"/>
                </a:solidFill>
                <a:latin typeface="HeadLineA"/>
                <a:ea typeface="HeadLineA"/>
                <a:cs typeface="HeadLineA"/>
                <a:sym typeface="HeadLineA"/>
              </a:rPr>
              <a:t>기간이 만료</a:t>
            </a:r>
            <a:r>
              <a:rPr lang="ko" sz="2700">
                <a:latin typeface="HeadLineA"/>
                <a:ea typeface="HeadLineA"/>
                <a:cs typeface="HeadLineA"/>
                <a:sym typeface="HeadLineA"/>
              </a:rPr>
              <a:t>되었다면??</a:t>
            </a:r>
            <a:endParaRPr sz="2700">
              <a:latin typeface="HeadLineA"/>
              <a:ea typeface="HeadLineA"/>
              <a:cs typeface="HeadLineA"/>
              <a:sym typeface="HeadLineA"/>
            </a:endParaRPr>
          </a:p>
        </p:txBody>
      </p:sp>
      <p:sp>
        <p:nvSpPr>
          <p:cNvPr id="932" name="Google Shape;932;p98"/>
          <p:cNvSpPr/>
          <p:nvPr/>
        </p:nvSpPr>
        <p:spPr>
          <a:xfrm>
            <a:off x="3682700" y="2384175"/>
            <a:ext cx="642000" cy="12837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3" name="Google Shape;933;p98"/>
          <p:cNvSpPr txBox="1"/>
          <p:nvPr/>
        </p:nvSpPr>
        <p:spPr>
          <a:xfrm>
            <a:off x="541325" y="3967525"/>
            <a:ext cx="7532700" cy="6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700">
                <a:solidFill>
                  <a:srgbClr val="D61F26"/>
                </a:solidFill>
                <a:latin typeface="HeadLineA"/>
                <a:ea typeface="HeadLineA"/>
                <a:cs typeface="HeadLineA"/>
                <a:sym typeface="HeadLineA"/>
              </a:rPr>
              <a:t>45명</a:t>
            </a:r>
            <a:r>
              <a:rPr lang="ko" sz="2700">
                <a:latin typeface="HeadLineA"/>
                <a:ea typeface="HeadLineA"/>
                <a:cs typeface="HeadLineA"/>
                <a:sym typeface="HeadLineA"/>
              </a:rPr>
              <a:t>에 대한 </a:t>
            </a:r>
            <a:r>
              <a:rPr lang="ko" sz="2700">
                <a:solidFill>
                  <a:srgbClr val="D61F26"/>
                </a:solidFill>
                <a:latin typeface="HeadLineA"/>
                <a:ea typeface="HeadLineA"/>
                <a:cs typeface="HeadLineA"/>
                <a:sym typeface="HeadLineA"/>
              </a:rPr>
              <a:t>환불</a:t>
            </a:r>
            <a:r>
              <a:rPr lang="ko" sz="2700">
                <a:latin typeface="HeadLineA"/>
                <a:ea typeface="HeadLineA"/>
                <a:cs typeface="HeadLineA"/>
                <a:sym typeface="HeadLineA"/>
              </a:rPr>
              <a:t>을 일일이 해줘야하는 문제 발생</a:t>
            </a:r>
            <a:endParaRPr sz="2700">
              <a:latin typeface="HeadLineA"/>
              <a:ea typeface="HeadLineA"/>
              <a:cs typeface="HeadLineA"/>
              <a:sym typeface="HeadLineA"/>
            </a:endParaRPr>
          </a:p>
        </p:txBody>
      </p:sp>
      <p:sp>
        <p:nvSpPr>
          <p:cNvPr id="934" name="Google Shape;934;p98"/>
          <p:cNvSpPr txBox="1"/>
          <p:nvPr/>
        </p:nvSpPr>
        <p:spPr>
          <a:xfrm>
            <a:off x="591525" y="153025"/>
            <a:ext cx="4864800" cy="5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700">
                <a:latin typeface="HeadLineA"/>
                <a:ea typeface="HeadLineA"/>
                <a:cs typeface="HeadLineA"/>
                <a:sym typeface="HeadLineA"/>
              </a:rPr>
              <a:t>상황</a:t>
            </a:r>
            <a:endParaRPr sz="2700">
              <a:latin typeface="HeadLineA"/>
              <a:ea typeface="HeadLineA"/>
              <a:cs typeface="HeadLineA"/>
              <a:sym typeface="HeadLineA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AFAFA"/>
        </a:solidFill>
      </p:bgPr>
    </p:bg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9" name="Google Shape;939;p99"/>
          <p:cNvGrpSpPr/>
          <p:nvPr/>
        </p:nvGrpSpPr>
        <p:grpSpPr>
          <a:xfrm>
            <a:off x="892343" y="1156431"/>
            <a:ext cx="4009367" cy="3331643"/>
            <a:chOff x="6570931" y="748356"/>
            <a:chExt cx="4009367" cy="3331643"/>
          </a:xfrm>
        </p:grpSpPr>
        <p:pic>
          <p:nvPicPr>
            <p:cNvPr id="940" name="Google Shape;940;p9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570931" y="748356"/>
              <a:ext cx="2090820" cy="20908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41" name="Google Shape;941;p9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702881" y="2066857"/>
              <a:ext cx="2013142" cy="201314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42" name="Google Shape;942;p99"/>
            <p:cNvSpPr txBox="1"/>
            <p:nvPr/>
          </p:nvSpPr>
          <p:spPr>
            <a:xfrm>
              <a:off x="7006398" y="3662997"/>
              <a:ext cx="3573900" cy="41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latin typeface="HeadLineA"/>
                  <a:ea typeface="HeadLineA"/>
                  <a:cs typeface="HeadLineA"/>
                  <a:sym typeface="HeadLineA"/>
                </a:rPr>
                <a:t>충전식 포인트</a:t>
              </a:r>
              <a:endParaRPr>
                <a:latin typeface="HeadLineA"/>
                <a:ea typeface="HeadLineA"/>
                <a:cs typeface="HeadLineA"/>
                <a:sym typeface="HeadLineA"/>
              </a:endParaRPr>
            </a:p>
          </p:txBody>
        </p:sp>
      </p:grpSp>
      <p:sp>
        <p:nvSpPr>
          <p:cNvPr id="943" name="Google Shape;943;p99"/>
          <p:cNvSpPr txBox="1"/>
          <p:nvPr/>
        </p:nvSpPr>
        <p:spPr>
          <a:xfrm>
            <a:off x="1143688" y="434625"/>
            <a:ext cx="1455600" cy="7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600">
                <a:latin typeface="HeadLineA"/>
                <a:ea typeface="HeadLineA"/>
                <a:cs typeface="HeadLineA"/>
                <a:sym typeface="HeadLineA"/>
              </a:rPr>
              <a:t>해결책</a:t>
            </a:r>
            <a:r>
              <a:rPr b="1" lang="ko" sz="3600">
                <a:latin typeface="HeadLineA"/>
                <a:ea typeface="HeadLineA"/>
                <a:cs typeface="HeadLineA"/>
                <a:sym typeface="HeadLineA"/>
              </a:rPr>
              <a:t> </a:t>
            </a:r>
            <a:endParaRPr b="1" sz="3600">
              <a:latin typeface="HeadLineA"/>
              <a:ea typeface="HeadLineA"/>
              <a:cs typeface="HeadLineA"/>
              <a:sym typeface="HeadLineA"/>
            </a:endParaRPr>
          </a:p>
        </p:txBody>
      </p:sp>
      <p:sp>
        <p:nvSpPr>
          <p:cNvPr id="944" name="Google Shape;944;p99"/>
          <p:cNvSpPr txBox="1"/>
          <p:nvPr/>
        </p:nvSpPr>
        <p:spPr>
          <a:xfrm>
            <a:off x="6307375" y="3035975"/>
            <a:ext cx="2142300" cy="76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600">
                <a:latin typeface="HeadLineA"/>
                <a:ea typeface="HeadLineA"/>
                <a:cs typeface="HeadLineA"/>
                <a:sym typeface="HeadLineA"/>
              </a:rPr>
              <a:t>포인</a:t>
            </a:r>
            <a:r>
              <a:rPr b="1" lang="ko" sz="3600">
                <a:latin typeface="HeadLineA"/>
                <a:ea typeface="HeadLineA"/>
                <a:cs typeface="HeadLineA"/>
                <a:sym typeface="HeadLineA"/>
              </a:rPr>
              <a:t>트 (x)</a:t>
            </a:r>
            <a:endParaRPr b="1" sz="3600">
              <a:latin typeface="HeadLineA"/>
              <a:ea typeface="HeadLineA"/>
              <a:cs typeface="HeadLineA"/>
              <a:sym typeface="HeadLineA"/>
            </a:endParaRPr>
          </a:p>
        </p:txBody>
      </p:sp>
      <p:sp>
        <p:nvSpPr>
          <p:cNvPr id="945" name="Google Shape;945;p99"/>
          <p:cNvSpPr txBox="1"/>
          <p:nvPr/>
        </p:nvSpPr>
        <p:spPr>
          <a:xfrm>
            <a:off x="6007773" y="516225"/>
            <a:ext cx="24873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600">
                <a:solidFill>
                  <a:schemeClr val="dk1"/>
                </a:solidFill>
                <a:latin typeface="HeadLineA"/>
                <a:ea typeface="HeadLineA"/>
                <a:cs typeface="HeadLineA"/>
                <a:sym typeface="HeadLineA"/>
              </a:rPr>
              <a:t>다른 문제점</a:t>
            </a:r>
            <a:endParaRPr>
              <a:latin typeface="HeadLineA"/>
              <a:ea typeface="HeadLineA"/>
              <a:cs typeface="HeadLineA"/>
              <a:sym typeface="HeadLineA"/>
            </a:endParaRPr>
          </a:p>
        </p:txBody>
      </p:sp>
      <p:sp>
        <p:nvSpPr>
          <p:cNvPr id="946" name="Google Shape;946;p99"/>
          <p:cNvSpPr/>
          <p:nvPr/>
        </p:nvSpPr>
        <p:spPr>
          <a:xfrm>
            <a:off x="3890650" y="2117100"/>
            <a:ext cx="1645800" cy="9093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600">
                <a:solidFill>
                  <a:srgbClr val="FFFFFF"/>
                </a:solidFill>
                <a:latin typeface="HeadLineA"/>
                <a:ea typeface="HeadLineA"/>
                <a:cs typeface="HeadLineA"/>
                <a:sym typeface="HeadLineA"/>
              </a:rPr>
              <a:t>But,</a:t>
            </a:r>
            <a:endParaRPr>
              <a:solidFill>
                <a:srgbClr val="FFFFFF"/>
              </a:solidFill>
              <a:latin typeface="HeadLineA"/>
              <a:ea typeface="HeadLineA"/>
              <a:cs typeface="HeadLineA"/>
              <a:sym typeface="HeadLineA"/>
            </a:endParaRPr>
          </a:p>
        </p:txBody>
      </p:sp>
      <p:pic>
        <p:nvPicPr>
          <p:cNvPr id="947" name="Google Shape;947;p9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88525" y="930225"/>
            <a:ext cx="2925801" cy="2925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AFAFA"/>
        </a:solidFill>
      </p:bgPr>
    </p:bg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p100"/>
          <p:cNvSpPr txBox="1"/>
          <p:nvPr>
            <p:ph idx="1" type="body"/>
          </p:nvPr>
        </p:nvSpPr>
        <p:spPr>
          <a:xfrm>
            <a:off x="2607300" y="244200"/>
            <a:ext cx="3929400" cy="84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600">
                <a:solidFill>
                  <a:schemeClr val="dk1"/>
                </a:solidFill>
                <a:latin typeface="HeadLineA"/>
                <a:ea typeface="HeadLineA"/>
                <a:cs typeface="HeadLineA"/>
                <a:sym typeface="HeadLineA"/>
              </a:rPr>
              <a:t>이를 통해 배운</a:t>
            </a:r>
            <a:r>
              <a:rPr b="1" lang="ko" sz="3600">
                <a:solidFill>
                  <a:schemeClr val="dk1"/>
                </a:solidFill>
                <a:latin typeface="HeadLineA"/>
                <a:ea typeface="HeadLineA"/>
                <a:cs typeface="HeadLineA"/>
                <a:sym typeface="HeadLineA"/>
              </a:rPr>
              <a:t>점...</a:t>
            </a:r>
            <a:endParaRPr b="1" sz="3600">
              <a:solidFill>
                <a:schemeClr val="dk1"/>
              </a:solidFill>
              <a:latin typeface="HeadLineA"/>
              <a:ea typeface="HeadLineA"/>
              <a:cs typeface="HeadLineA"/>
              <a:sym typeface="HeadLineA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3600">
              <a:latin typeface="HeadLineA"/>
              <a:ea typeface="HeadLineA"/>
              <a:cs typeface="HeadLineA"/>
              <a:sym typeface="HeadLineA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3600">
              <a:latin typeface="HeadLineA"/>
              <a:ea typeface="HeadLineA"/>
              <a:cs typeface="HeadLineA"/>
              <a:sym typeface="HeadLineA"/>
            </a:endParaRPr>
          </a:p>
        </p:txBody>
      </p:sp>
      <p:pic>
        <p:nvPicPr>
          <p:cNvPr id="953" name="Google Shape;953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9348" y="1838525"/>
            <a:ext cx="3205874" cy="3031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4" name="Google Shape;954;p1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4448700" y="1087800"/>
            <a:ext cx="3319500" cy="2492425"/>
          </a:xfrm>
          <a:prstGeom prst="rect">
            <a:avLst/>
          </a:prstGeom>
          <a:noFill/>
          <a:ln>
            <a:noFill/>
          </a:ln>
        </p:spPr>
      </p:pic>
      <p:sp>
        <p:nvSpPr>
          <p:cNvPr id="955" name="Google Shape;955;p100"/>
          <p:cNvSpPr txBox="1"/>
          <p:nvPr/>
        </p:nvSpPr>
        <p:spPr>
          <a:xfrm>
            <a:off x="5281375" y="1540225"/>
            <a:ext cx="2691000" cy="11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2000">
                <a:solidFill>
                  <a:schemeClr val="dk1"/>
                </a:solidFill>
                <a:latin typeface="HeadLineA"/>
                <a:ea typeface="HeadLineA"/>
                <a:cs typeface="HeadLineA"/>
                <a:sym typeface="HeadLineA"/>
              </a:rPr>
              <a:t>아... 미리 </a:t>
            </a:r>
            <a:endParaRPr b="1" sz="2000">
              <a:solidFill>
                <a:schemeClr val="dk1"/>
              </a:solidFill>
              <a:latin typeface="HeadLineA"/>
              <a:ea typeface="HeadLineA"/>
              <a:cs typeface="HeadLineA"/>
              <a:sym typeface="HeadLine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2000">
                <a:solidFill>
                  <a:srgbClr val="D61F26"/>
                </a:solidFill>
                <a:latin typeface="HeadLineA"/>
                <a:ea typeface="HeadLineA"/>
                <a:cs typeface="HeadLineA"/>
                <a:sym typeface="HeadLineA"/>
              </a:rPr>
              <a:t>질문</a:t>
            </a:r>
            <a:r>
              <a:rPr b="1" lang="ko" sz="2000">
                <a:solidFill>
                  <a:schemeClr val="dk1"/>
                </a:solidFill>
                <a:latin typeface="HeadLineA"/>
                <a:ea typeface="HeadLineA"/>
                <a:cs typeface="HeadLineA"/>
                <a:sym typeface="HeadLineA"/>
              </a:rPr>
              <a:t>을 할껄 ㅠㅠ</a:t>
            </a:r>
            <a:endParaRPr b="1" sz="2000">
              <a:solidFill>
                <a:schemeClr val="dk1"/>
              </a:solidFill>
              <a:latin typeface="HeadLineA"/>
              <a:ea typeface="HeadLineA"/>
              <a:cs typeface="HeadLineA"/>
              <a:sym typeface="HeadLineA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AFAFA"/>
        </a:solid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01"/>
          <p:cNvSpPr txBox="1"/>
          <p:nvPr/>
        </p:nvSpPr>
        <p:spPr>
          <a:xfrm>
            <a:off x="1923450" y="1793700"/>
            <a:ext cx="5297100" cy="15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600">
                <a:latin typeface="HeadLineA"/>
                <a:ea typeface="HeadLineA"/>
                <a:cs typeface="HeadLineA"/>
                <a:sym typeface="HeadLineA"/>
              </a:rPr>
              <a:t>개인 회고</a:t>
            </a:r>
            <a:endParaRPr b="1" sz="9600">
              <a:latin typeface="HeadLineA"/>
              <a:ea typeface="HeadLineA"/>
              <a:cs typeface="HeadLineA"/>
              <a:sym typeface="HeadLine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AFAFA"/>
        </a:solid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1"/>
          <p:cNvSpPr txBox="1"/>
          <p:nvPr/>
        </p:nvSpPr>
        <p:spPr>
          <a:xfrm>
            <a:off x="3052219" y="2471813"/>
            <a:ext cx="6608100" cy="77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21"/>
          <p:cNvSpPr txBox="1"/>
          <p:nvPr/>
        </p:nvSpPr>
        <p:spPr>
          <a:xfrm>
            <a:off x="1354211" y="1836724"/>
            <a:ext cx="6782100" cy="139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600">
              <a:latin typeface="HeadLineA"/>
              <a:ea typeface="HeadLineA"/>
              <a:cs typeface="HeadLineA"/>
              <a:sym typeface="HeadLineA"/>
            </a:endParaRPr>
          </a:p>
        </p:txBody>
      </p:sp>
      <p:sp>
        <p:nvSpPr>
          <p:cNvPr id="129" name="Google Shape;129;p21"/>
          <p:cNvSpPr txBox="1"/>
          <p:nvPr/>
        </p:nvSpPr>
        <p:spPr>
          <a:xfrm>
            <a:off x="1489883" y="2777820"/>
            <a:ext cx="577800" cy="2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HeadLineA"/>
                <a:ea typeface="HeadLineA"/>
                <a:cs typeface="HeadLineA"/>
                <a:sym typeface="HeadLineA"/>
              </a:rPr>
              <a:t>소라</a:t>
            </a:r>
            <a:endParaRPr>
              <a:latin typeface="HeadLineA"/>
              <a:ea typeface="HeadLineA"/>
              <a:cs typeface="HeadLineA"/>
              <a:sym typeface="HeadLineA"/>
            </a:endParaRPr>
          </a:p>
        </p:txBody>
      </p:sp>
      <p:sp>
        <p:nvSpPr>
          <p:cNvPr id="130" name="Google Shape;130;p21"/>
          <p:cNvSpPr txBox="1"/>
          <p:nvPr/>
        </p:nvSpPr>
        <p:spPr>
          <a:xfrm>
            <a:off x="4340929" y="2777820"/>
            <a:ext cx="577800" cy="2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HeadLineA"/>
                <a:ea typeface="HeadLineA"/>
                <a:cs typeface="HeadLineA"/>
                <a:sym typeface="HeadLineA"/>
              </a:rPr>
              <a:t>명훈</a:t>
            </a:r>
            <a:endParaRPr>
              <a:latin typeface="HeadLineA"/>
              <a:ea typeface="HeadLineA"/>
              <a:cs typeface="HeadLineA"/>
              <a:sym typeface="HeadLineA"/>
            </a:endParaRPr>
          </a:p>
        </p:txBody>
      </p:sp>
      <p:sp>
        <p:nvSpPr>
          <p:cNvPr id="131" name="Google Shape;131;p21"/>
          <p:cNvSpPr txBox="1"/>
          <p:nvPr/>
        </p:nvSpPr>
        <p:spPr>
          <a:xfrm>
            <a:off x="7238402" y="2777795"/>
            <a:ext cx="577800" cy="2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HeadLineA"/>
                <a:ea typeface="HeadLineA"/>
                <a:cs typeface="HeadLineA"/>
                <a:sym typeface="HeadLineA"/>
              </a:rPr>
              <a:t>태형</a:t>
            </a:r>
            <a:endParaRPr>
              <a:latin typeface="HeadLineA"/>
              <a:ea typeface="HeadLineA"/>
              <a:cs typeface="HeadLineA"/>
              <a:sym typeface="HeadLineA"/>
            </a:endParaRPr>
          </a:p>
        </p:txBody>
      </p:sp>
      <p:sp>
        <p:nvSpPr>
          <p:cNvPr id="132" name="Google Shape;132;p21"/>
          <p:cNvSpPr/>
          <p:nvPr/>
        </p:nvSpPr>
        <p:spPr>
          <a:xfrm>
            <a:off x="518625" y="3236525"/>
            <a:ext cx="2520300" cy="1667700"/>
          </a:xfrm>
          <a:prstGeom prst="roundRect">
            <a:avLst>
              <a:gd fmla="val 16667" name="adj"/>
            </a:avLst>
          </a:prstGeom>
          <a:solidFill>
            <a:srgbClr val="FAFAFA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HeadLineA"/>
              <a:buChar char="-"/>
            </a:pPr>
            <a:r>
              <a:rPr lang="ko" sz="1600">
                <a:latin typeface="HeadLineA"/>
                <a:ea typeface="HeadLineA"/>
                <a:cs typeface="HeadLineA"/>
                <a:sym typeface="HeadLineA"/>
              </a:rPr>
              <a:t>회원</a:t>
            </a:r>
            <a:r>
              <a:rPr lang="ko" sz="1000">
                <a:latin typeface="HeadLineA"/>
                <a:ea typeface="HeadLineA"/>
                <a:cs typeface="HeadLineA"/>
                <a:sym typeface="HeadLineA"/>
              </a:rPr>
              <a:t>(구글 로그인/마이페이지)</a:t>
            </a:r>
            <a:endParaRPr sz="1000">
              <a:latin typeface="HeadLineA"/>
              <a:ea typeface="HeadLineA"/>
              <a:cs typeface="HeadLineA"/>
              <a:sym typeface="HeadLineA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HeadLineA"/>
              <a:buChar char="-"/>
            </a:pPr>
            <a:r>
              <a:rPr lang="ko" sz="1600">
                <a:latin typeface="HeadLineA"/>
                <a:ea typeface="HeadLineA"/>
                <a:cs typeface="HeadLineA"/>
                <a:sym typeface="HeadLineA"/>
              </a:rPr>
              <a:t>Gift Card</a:t>
            </a:r>
            <a:endParaRPr sz="1600">
              <a:latin typeface="HeadLineA"/>
              <a:ea typeface="HeadLineA"/>
              <a:cs typeface="HeadLineA"/>
              <a:sym typeface="HeadLineA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HeadLineA"/>
              <a:buChar char="-"/>
            </a:pPr>
            <a:r>
              <a:rPr lang="ko" sz="1600">
                <a:latin typeface="HeadLineA"/>
                <a:ea typeface="HeadLineA"/>
                <a:cs typeface="HeadLineA"/>
                <a:sym typeface="HeadLineA"/>
              </a:rPr>
              <a:t>요식이 이벤트 생성</a:t>
            </a:r>
            <a:endParaRPr sz="1600">
              <a:latin typeface="HeadLineA"/>
              <a:ea typeface="HeadLineA"/>
              <a:cs typeface="HeadLineA"/>
              <a:sym typeface="HeadLineA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HeadLineA"/>
              <a:buChar char="-"/>
            </a:pPr>
            <a:r>
              <a:rPr lang="ko" sz="1600">
                <a:latin typeface="HeadLineA"/>
                <a:ea typeface="HeadLineA"/>
                <a:cs typeface="HeadLineA"/>
                <a:sym typeface="HeadLineA"/>
              </a:rPr>
              <a:t>타임라인(레스토랑)</a:t>
            </a:r>
            <a:endParaRPr sz="1600">
              <a:latin typeface="HeadLineA"/>
              <a:ea typeface="HeadLineA"/>
              <a:cs typeface="HeadLineA"/>
              <a:sym typeface="HeadLineA"/>
            </a:endParaRPr>
          </a:p>
        </p:txBody>
      </p:sp>
      <p:sp>
        <p:nvSpPr>
          <p:cNvPr id="133" name="Google Shape;133;p21"/>
          <p:cNvSpPr/>
          <p:nvPr/>
        </p:nvSpPr>
        <p:spPr>
          <a:xfrm>
            <a:off x="3369675" y="3236525"/>
            <a:ext cx="2520300" cy="1667700"/>
          </a:xfrm>
          <a:prstGeom prst="roundRect">
            <a:avLst>
              <a:gd fmla="val 16667" name="adj"/>
            </a:avLst>
          </a:prstGeom>
          <a:solidFill>
            <a:srgbClr val="FAFAFA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HeadLineA"/>
              <a:buChar char="-"/>
            </a:pPr>
            <a:r>
              <a:rPr lang="ko" sz="1600">
                <a:latin typeface="HeadLineA"/>
                <a:ea typeface="HeadLineA"/>
                <a:cs typeface="HeadLineA"/>
                <a:sym typeface="HeadLineA"/>
              </a:rPr>
              <a:t>레스토랑</a:t>
            </a:r>
            <a:r>
              <a:rPr lang="ko" sz="1000">
                <a:latin typeface="HeadLineA"/>
                <a:ea typeface="HeadLineA"/>
                <a:cs typeface="HeadLineA"/>
                <a:sym typeface="HeadLineA"/>
              </a:rPr>
              <a:t>(리스트, 디테일)</a:t>
            </a:r>
            <a:endParaRPr sz="1000">
              <a:latin typeface="HeadLineA"/>
              <a:ea typeface="HeadLineA"/>
              <a:cs typeface="HeadLineA"/>
              <a:sym typeface="HeadLineA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HeadLineA"/>
              <a:buChar char="-"/>
            </a:pPr>
            <a:r>
              <a:rPr lang="ko" sz="1600">
                <a:latin typeface="HeadLineA"/>
                <a:ea typeface="HeadLineA"/>
                <a:cs typeface="HeadLineA"/>
                <a:sym typeface="HeadLineA"/>
              </a:rPr>
              <a:t>날씨 yo	</a:t>
            </a:r>
            <a:endParaRPr sz="1600">
              <a:latin typeface="HeadLineA"/>
              <a:ea typeface="HeadLineA"/>
              <a:cs typeface="HeadLineA"/>
              <a:sym typeface="HeadLineA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HeadLineA"/>
              <a:buChar char="-"/>
            </a:pPr>
            <a:r>
              <a:rPr lang="ko" sz="1600">
                <a:latin typeface="HeadLineA"/>
                <a:ea typeface="HeadLineA"/>
                <a:cs typeface="HeadLineA"/>
                <a:sym typeface="HeadLineA"/>
              </a:rPr>
              <a:t>요식이 리스트 </a:t>
            </a:r>
            <a:endParaRPr sz="1600">
              <a:latin typeface="HeadLineA"/>
              <a:ea typeface="HeadLineA"/>
              <a:cs typeface="HeadLineA"/>
              <a:sym typeface="HeadLineA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HeadLineA"/>
              <a:buChar char="-"/>
            </a:pPr>
            <a:r>
              <a:rPr lang="ko" sz="1600">
                <a:latin typeface="HeadLineA"/>
                <a:ea typeface="HeadLineA"/>
                <a:cs typeface="HeadLineA"/>
                <a:sym typeface="HeadLineA"/>
              </a:rPr>
              <a:t>타임라인(메뉴)</a:t>
            </a:r>
            <a:endParaRPr sz="1600">
              <a:latin typeface="HeadLineA"/>
              <a:ea typeface="HeadLineA"/>
              <a:cs typeface="HeadLineA"/>
              <a:sym typeface="HeadLineA"/>
            </a:endParaRPr>
          </a:p>
        </p:txBody>
      </p:sp>
      <p:sp>
        <p:nvSpPr>
          <p:cNvPr id="134" name="Google Shape;134;p21"/>
          <p:cNvSpPr/>
          <p:nvPr/>
        </p:nvSpPr>
        <p:spPr>
          <a:xfrm>
            <a:off x="6267150" y="3236525"/>
            <a:ext cx="2596200" cy="1667700"/>
          </a:xfrm>
          <a:prstGeom prst="roundRect">
            <a:avLst>
              <a:gd fmla="val 16667" name="adj"/>
            </a:avLst>
          </a:prstGeom>
          <a:solidFill>
            <a:srgbClr val="FAFAFA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HeadLineA"/>
              <a:buChar char="-"/>
            </a:pPr>
            <a:r>
              <a:rPr b="1" lang="ko" sz="1600">
                <a:latin typeface="HeadLineA"/>
                <a:ea typeface="HeadLineA"/>
                <a:cs typeface="HeadLineA"/>
                <a:sym typeface="HeadLineA"/>
              </a:rPr>
              <a:t>주문함 / 주문</a:t>
            </a:r>
            <a:endParaRPr b="1" sz="1600">
              <a:latin typeface="HeadLineA"/>
              <a:ea typeface="HeadLineA"/>
              <a:cs typeface="HeadLineA"/>
              <a:sym typeface="HeadLineA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HeadLineA"/>
              <a:buChar char="-"/>
            </a:pPr>
            <a:r>
              <a:rPr b="1" lang="ko" sz="1600">
                <a:latin typeface="HeadLineA"/>
                <a:ea typeface="HeadLineA"/>
                <a:cs typeface="HeadLineA"/>
                <a:sym typeface="HeadLineA"/>
              </a:rPr>
              <a:t>랜덤메뉴 Pick</a:t>
            </a:r>
            <a:endParaRPr b="1" sz="1600">
              <a:latin typeface="HeadLineA"/>
              <a:ea typeface="HeadLineA"/>
              <a:cs typeface="HeadLineA"/>
              <a:sym typeface="HeadLineA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HeadLineA"/>
              <a:buChar char="-"/>
            </a:pPr>
            <a:r>
              <a:rPr b="1" lang="ko" sz="1600">
                <a:latin typeface="HeadLineA"/>
                <a:ea typeface="HeadLineA"/>
                <a:cs typeface="HeadLineA"/>
                <a:sym typeface="HeadLineA"/>
              </a:rPr>
              <a:t>요식이 디테일</a:t>
            </a:r>
            <a:endParaRPr b="1" sz="1600">
              <a:latin typeface="HeadLineA"/>
              <a:ea typeface="HeadLineA"/>
              <a:cs typeface="HeadLineA"/>
              <a:sym typeface="HeadLineA"/>
            </a:endParaRPr>
          </a:p>
        </p:txBody>
      </p:sp>
      <p:pic>
        <p:nvPicPr>
          <p:cNvPr id="135" name="Google Shape;13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91175" y="255450"/>
            <a:ext cx="3472250" cy="3472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35863" y="255450"/>
            <a:ext cx="3472250" cy="3472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825" y="255450"/>
            <a:ext cx="3474001" cy="3474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AFAFA"/>
        </a:solidFill>
      </p:bgPr>
    </p:bg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102"/>
          <p:cNvSpPr txBox="1"/>
          <p:nvPr/>
        </p:nvSpPr>
        <p:spPr>
          <a:xfrm>
            <a:off x="1667500" y="4947900"/>
            <a:ext cx="73458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6" name="Google Shape;966;p102"/>
          <p:cNvSpPr/>
          <p:nvPr/>
        </p:nvSpPr>
        <p:spPr>
          <a:xfrm>
            <a:off x="782263" y="1097350"/>
            <a:ext cx="2361000" cy="3612300"/>
          </a:xfrm>
          <a:prstGeom prst="roundRect">
            <a:avLst>
              <a:gd fmla="val 16667" name="adj"/>
            </a:avLst>
          </a:prstGeom>
          <a:solidFill>
            <a:srgbClr val="FAFAFA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7" name="Google Shape;967;p102"/>
          <p:cNvSpPr/>
          <p:nvPr/>
        </p:nvSpPr>
        <p:spPr>
          <a:xfrm>
            <a:off x="3391497" y="1097350"/>
            <a:ext cx="2361000" cy="3612300"/>
          </a:xfrm>
          <a:prstGeom prst="roundRect">
            <a:avLst>
              <a:gd fmla="val 16667" name="adj"/>
            </a:avLst>
          </a:prstGeom>
          <a:solidFill>
            <a:srgbClr val="FAFAFA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8" name="Google Shape;968;p102"/>
          <p:cNvSpPr/>
          <p:nvPr/>
        </p:nvSpPr>
        <p:spPr>
          <a:xfrm>
            <a:off x="6000732" y="1097350"/>
            <a:ext cx="2361000" cy="3612300"/>
          </a:xfrm>
          <a:prstGeom prst="roundRect">
            <a:avLst>
              <a:gd fmla="val 16667" name="adj"/>
            </a:avLst>
          </a:prstGeom>
          <a:solidFill>
            <a:srgbClr val="FAFAFA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9" name="Google Shape;969;p102"/>
          <p:cNvSpPr txBox="1"/>
          <p:nvPr/>
        </p:nvSpPr>
        <p:spPr>
          <a:xfrm>
            <a:off x="4053750" y="307625"/>
            <a:ext cx="1036500" cy="7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600">
                <a:latin typeface="HeadLineA"/>
                <a:ea typeface="HeadLineA"/>
                <a:cs typeface="HeadLineA"/>
                <a:sym typeface="HeadLineA"/>
              </a:rPr>
              <a:t>소라</a:t>
            </a:r>
            <a:endParaRPr b="1" sz="3600">
              <a:latin typeface="HeadLineA"/>
              <a:ea typeface="HeadLineA"/>
              <a:cs typeface="HeadLineA"/>
              <a:sym typeface="HeadLine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000">
              <a:latin typeface="HeadLineA"/>
              <a:ea typeface="HeadLineA"/>
              <a:cs typeface="HeadLineA"/>
              <a:sym typeface="HeadLine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000">
              <a:latin typeface="HeadLineA"/>
              <a:ea typeface="HeadLineA"/>
              <a:cs typeface="HeadLineA"/>
              <a:sym typeface="HeadLineA"/>
            </a:endParaRPr>
          </a:p>
        </p:txBody>
      </p:sp>
      <p:pic>
        <p:nvPicPr>
          <p:cNvPr id="970" name="Google Shape;970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7372" y="1170472"/>
            <a:ext cx="630800" cy="630800"/>
          </a:xfrm>
          <a:prstGeom prst="rect">
            <a:avLst/>
          </a:prstGeom>
          <a:noFill/>
          <a:ln>
            <a:noFill/>
          </a:ln>
        </p:spPr>
      </p:pic>
      <p:sp>
        <p:nvSpPr>
          <p:cNvPr id="971" name="Google Shape;971;p102"/>
          <p:cNvSpPr txBox="1"/>
          <p:nvPr/>
        </p:nvSpPr>
        <p:spPr>
          <a:xfrm>
            <a:off x="1444525" y="1678250"/>
            <a:ext cx="10365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HeadLineA"/>
                <a:ea typeface="HeadLineA"/>
                <a:cs typeface="HeadLineA"/>
                <a:sym typeface="HeadLineA"/>
              </a:rPr>
              <a:t>좋았던 점</a:t>
            </a:r>
            <a:endParaRPr>
              <a:latin typeface="HeadLineA"/>
              <a:ea typeface="HeadLineA"/>
              <a:cs typeface="HeadLineA"/>
              <a:sym typeface="HeadLineA"/>
            </a:endParaRPr>
          </a:p>
        </p:txBody>
      </p:sp>
      <p:pic>
        <p:nvPicPr>
          <p:cNvPr id="972" name="Google Shape;972;p1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27338" y="1170463"/>
            <a:ext cx="507775" cy="507775"/>
          </a:xfrm>
          <a:prstGeom prst="rect">
            <a:avLst/>
          </a:prstGeom>
          <a:noFill/>
          <a:ln>
            <a:noFill/>
          </a:ln>
        </p:spPr>
      </p:pic>
      <p:sp>
        <p:nvSpPr>
          <p:cNvPr id="973" name="Google Shape;973;p102"/>
          <p:cNvSpPr txBox="1"/>
          <p:nvPr/>
        </p:nvSpPr>
        <p:spPr>
          <a:xfrm>
            <a:off x="6662975" y="1678250"/>
            <a:ext cx="10365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HeadLineA"/>
                <a:ea typeface="HeadLineA"/>
                <a:cs typeface="HeadLineA"/>
                <a:sym typeface="HeadLineA"/>
              </a:rPr>
              <a:t>배웠던 점</a:t>
            </a:r>
            <a:endParaRPr>
              <a:latin typeface="HeadLineA"/>
              <a:ea typeface="HeadLineA"/>
              <a:cs typeface="HeadLineA"/>
              <a:sym typeface="HeadLineA"/>
            </a:endParaRPr>
          </a:p>
        </p:txBody>
      </p:sp>
      <p:pic>
        <p:nvPicPr>
          <p:cNvPr id="974" name="Google Shape;974;p10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02575" y="1133438"/>
            <a:ext cx="738849" cy="704876"/>
          </a:xfrm>
          <a:prstGeom prst="rect">
            <a:avLst/>
          </a:prstGeom>
          <a:noFill/>
          <a:ln>
            <a:noFill/>
          </a:ln>
        </p:spPr>
      </p:pic>
      <p:sp>
        <p:nvSpPr>
          <p:cNvPr id="975" name="Google Shape;975;p102"/>
          <p:cNvSpPr txBox="1"/>
          <p:nvPr/>
        </p:nvSpPr>
        <p:spPr>
          <a:xfrm>
            <a:off x="4053750" y="1716950"/>
            <a:ext cx="12399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HeadLineA"/>
                <a:ea typeface="HeadLineA"/>
                <a:cs typeface="HeadLineA"/>
                <a:sym typeface="HeadLineA"/>
              </a:rPr>
              <a:t>아쉬웠던 점</a:t>
            </a:r>
            <a:endParaRPr>
              <a:latin typeface="HeadLineA"/>
              <a:ea typeface="HeadLineA"/>
              <a:cs typeface="HeadLineA"/>
              <a:sym typeface="HeadLineA"/>
            </a:endParaRPr>
          </a:p>
        </p:txBody>
      </p:sp>
      <p:sp>
        <p:nvSpPr>
          <p:cNvPr id="976" name="Google Shape;976;p102"/>
          <p:cNvSpPr txBox="1"/>
          <p:nvPr/>
        </p:nvSpPr>
        <p:spPr>
          <a:xfrm>
            <a:off x="380725" y="2522900"/>
            <a:ext cx="2679600" cy="59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latin typeface="HeadLineA"/>
                <a:ea typeface="HeadLineA"/>
                <a:cs typeface="HeadLineA"/>
                <a:sym typeface="HeadLineA"/>
              </a:rPr>
              <a:t>- </a:t>
            </a:r>
            <a:r>
              <a:rPr b="1" lang="ko" sz="1800">
                <a:latin typeface="HeadLineA"/>
                <a:ea typeface="HeadLineA"/>
                <a:cs typeface="HeadLineA"/>
                <a:sym typeface="HeadLineA"/>
              </a:rPr>
              <a:t>Django &amp; </a:t>
            </a:r>
            <a:r>
              <a:rPr b="1" lang="ko" sz="1800">
                <a:solidFill>
                  <a:srgbClr val="D61F26"/>
                </a:solidFill>
                <a:latin typeface="HeadLineA"/>
                <a:ea typeface="HeadLineA"/>
                <a:cs typeface="HeadLineA"/>
                <a:sym typeface="HeadLineA"/>
              </a:rPr>
              <a:t>프로젝트</a:t>
            </a:r>
            <a:endParaRPr b="1" sz="1800">
              <a:solidFill>
                <a:srgbClr val="D61F26"/>
              </a:solidFill>
              <a:latin typeface="HeadLineA"/>
              <a:ea typeface="HeadLineA"/>
              <a:cs typeface="HeadLineA"/>
              <a:sym typeface="HeadLine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D61F26"/>
              </a:solidFill>
              <a:latin typeface="HeadLineA"/>
              <a:ea typeface="HeadLineA"/>
              <a:cs typeface="HeadLineA"/>
              <a:sym typeface="HeadLine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latin typeface="HeadLineA"/>
                <a:ea typeface="HeadLineA"/>
                <a:cs typeface="HeadLineA"/>
                <a:sym typeface="HeadLineA"/>
              </a:rPr>
              <a:t>- 개</a:t>
            </a:r>
            <a:r>
              <a:rPr b="1" lang="ko" sz="1800">
                <a:latin typeface="HeadLineA"/>
                <a:ea typeface="HeadLineA"/>
                <a:cs typeface="HeadLineA"/>
                <a:sym typeface="HeadLineA"/>
              </a:rPr>
              <a:t>발 </a:t>
            </a:r>
            <a:r>
              <a:rPr b="1" lang="ko" sz="1800">
                <a:solidFill>
                  <a:srgbClr val="D61F26"/>
                </a:solidFill>
                <a:latin typeface="HeadLineA"/>
                <a:ea typeface="HeadLineA"/>
                <a:cs typeface="HeadLineA"/>
                <a:sym typeface="HeadLineA"/>
              </a:rPr>
              <a:t>문화</a:t>
            </a:r>
            <a:endParaRPr b="1" sz="1800">
              <a:solidFill>
                <a:srgbClr val="D61F26"/>
              </a:solidFill>
              <a:latin typeface="HeadLineA"/>
              <a:ea typeface="HeadLineA"/>
              <a:cs typeface="HeadLineA"/>
              <a:sym typeface="HeadLineA"/>
            </a:endParaRPr>
          </a:p>
        </p:txBody>
      </p:sp>
      <p:sp>
        <p:nvSpPr>
          <p:cNvPr id="977" name="Google Shape;977;p102"/>
          <p:cNvSpPr txBox="1"/>
          <p:nvPr/>
        </p:nvSpPr>
        <p:spPr>
          <a:xfrm>
            <a:off x="2997963" y="2522900"/>
            <a:ext cx="2931600" cy="14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latin typeface="HeadLineA"/>
                <a:ea typeface="HeadLineA"/>
                <a:cs typeface="HeadLineA"/>
                <a:sym typeface="HeadLineA"/>
              </a:rPr>
              <a:t>- ‘</a:t>
            </a:r>
            <a:r>
              <a:rPr b="1" lang="ko" sz="1800">
                <a:solidFill>
                  <a:srgbClr val="D61F26"/>
                </a:solidFill>
                <a:latin typeface="HeadLineA"/>
                <a:ea typeface="HeadLineA"/>
                <a:cs typeface="HeadLineA"/>
                <a:sym typeface="HeadLineA"/>
              </a:rPr>
              <a:t>간접적</a:t>
            </a:r>
            <a:r>
              <a:rPr b="1" lang="ko" sz="1800">
                <a:latin typeface="HeadLineA"/>
                <a:ea typeface="HeadLineA"/>
                <a:cs typeface="HeadLineA"/>
                <a:sym typeface="HeadLineA"/>
              </a:rPr>
              <a:t>' 참여</a:t>
            </a:r>
            <a:endParaRPr b="1" sz="1800">
              <a:latin typeface="HeadLineA"/>
              <a:ea typeface="HeadLineA"/>
              <a:cs typeface="HeadLineA"/>
              <a:sym typeface="HeadLine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HeadLineA"/>
              <a:ea typeface="HeadLineA"/>
              <a:cs typeface="HeadLineA"/>
              <a:sym typeface="HeadLine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latin typeface="HeadLineA"/>
                <a:ea typeface="HeadLineA"/>
                <a:cs typeface="HeadLineA"/>
                <a:sym typeface="HeadLineA"/>
              </a:rPr>
              <a:t>- </a:t>
            </a:r>
            <a:r>
              <a:rPr b="1" lang="ko" sz="1800">
                <a:solidFill>
                  <a:srgbClr val="D61F26"/>
                </a:solidFill>
                <a:latin typeface="HeadLineA"/>
                <a:ea typeface="HeadLineA"/>
                <a:cs typeface="HeadLineA"/>
                <a:sym typeface="HeadLineA"/>
              </a:rPr>
              <a:t>다양</a:t>
            </a:r>
            <a:r>
              <a:rPr b="1" lang="ko" sz="1800">
                <a:solidFill>
                  <a:srgbClr val="D61F26"/>
                </a:solidFill>
                <a:latin typeface="HeadLineA"/>
                <a:ea typeface="HeadLineA"/>
                <a:cs typeface="HeadLineA"/>
                <a:sym typeface="HeadLineA"/>
              </a:rPr>
              <a:t>한 기술</a:t>
            </a:r>
            <a:r>
              <a:rPr b="1" lang="ko" sz="1800">
                <a:latin typeface="HeadLineA"/>
                <a:ea typeface="HeadLineA"/>
                <a:cs typeface="HeadLineA"/>
                <a:sym typeface="HeadLineA"/>
              </a:rPr>
              <a:t> 사용(X)</a:t>
            </a:r>
            <a:endParaRPr b="1" sz="1800">
              <a:latin typeface="HeadLineA"/>
              <a:ea typeface="HeadLineA"/>
              <a:cs typeface="HeadLineA"/>
              <a:sym typeface="HeadLine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HeadLineA"/>
                <a:ea typeface="HeadLineA"/>
                <a:cs typeface="HeadLineA"/>
                <a:sym typeface="HeadLineA"/>
              </a:rPr>
              <a:t>       ex) 추천 알고리즘 / redis</a:t>
            </a:r>
            <a:r>
              <a:rPr b="1" lang="ko" sz="1200">
                <a:latin typeface="HeadLineA"/>
                <a:ea typeface="HeadLineA"/>
                <a:cs typeface="HeadLineA"/>
                <a:sym typeface="HeadLineA"/>
              </a:rPr>
              <a:t> </a:t>
            </a:r>
            <a:endParaRPr b="1" sz="1200">
              <a:latin typeface="HeadLineA"/>
              <a:ea typeface="HeadLineA"/>
              <a:cs typeface="HeadLineA"/>
              <a:sym typeface="HeadLineA"/>
            </a:endParaRPr>
          </a:p>
        </p:txBody>
      </p:sp>
      <p:sp>
        <p:nvSpPr>
          <p:cNvPr id="978" name="Google Shape;978;p102"/>
          <p:cNvSpPr txBox="1"/>
          <p:nvPr/>
        </p:nvSpPr>
        <p:spPr>
          <a:xfrm>
            <a:off x="5624100" y="2522900"/>
            <a:ext cx="2622600" cy="14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latin typeface="HeadLineA"/>
                <a:ea typeface="HeadLineA"/>
                <a:cs typeface="HeadLineA"/>
                <a:sym typeface="HeadLineA"/>
              </a:rPr>
              <a:t>- </a:t>
            </a:r>
            <a:r>
              <a:rPr b="1" lang="ko" sz="1800">
                <a:solidFill>
                  <a:srgbClr val="D61F26"/>
                </a:solidFill>
                <a:latin typeface="HeadLineA"/>
                <a:ea typeface="HeadLineA"/>
                <a:cs typeface="HeadLineA"/>
                <a:sym typeface="HeadLineA"/>
              </a:rPr>
              <a:t>ORM</a:t>
            </a:r>
            <a:endParaRPr b="1" sz="1800">
              <a:solidFill>
                <a:srgbClr val="D61F26"/>
              </a:solidFill>
              <a:latin typeface="HeadLineA"/>
              <a:ea typeface="HeadLineA"/>
              <a:cs typeface="HeadLineA"/>
              <a:sym typeface="HeadLine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D61F26"/>
              </a:solidFill>
              <a:latin typeface="HeadLineA"/>
              <a:ea typeface="HeadLineA"/>
              <a:cs typeface="HeadLineA"/>
              <a:sym typeface="HeadLine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latin typeface="HeadLineA"/>
                <a:ea typeface="HeadLineA"/>
                <a:cs typeface="HeadLineA"/>
                <a:sym typeface="HeadLineA"/>
              </a:rPr>
              <a:t>- Django Framework</a:t>
            </a:r>
            <a:endParaRPr b="1" sz="1800">
              <a:latin typeface="HeadLineA"/>
              <a:ea typeface="HeadLineA"/>
              <a:cs typeface="HeadLineA"/>
              <a:sym typeface="HeadLine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HeadLineA"/>
              <a:ea typeface="HeadLineA"/>
              <a:cs typeface="HeadLineA"/>
              <a:sym typeface="HeadLine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latin typeface="HeadLineA"/>
                <a:ea typeface="HeadLineA"/>
                <a:cs typeface="HeadLineA"/>
                <a:sym typeface="HeadLineA"/>
              </a:rPr>
              <a:t>- </a:t>
            </a:r>
            <a:r>
              <a:rPr b="1" lang="ko" sz="1800">
                <a:solidFill>
                  <a:srgbClr val="D61F26"/>
                </a:solidFill>
                <a:latin typeface="HeadLineA"/>
                <a:ea typeface="HeadLineA"/>
                <a:cs typeface="HeadLineA"/>
                <a:sym typeface="HeadLineA"/>
              </a:rPr>
              <a:t>협</a:t>
            </a:r>
            <a:r>
              <a:rPr b="1" lang="ko" sz="1800">
                <a:solidFill>
                  <a:srgbClr val="D61F26"/>
                </a:solidFill>
                <a:latin typeface="HeadLineA"/>
                <a:ea typeface="HeadLineA"/>
                <a:cs typeface="HeadLineA"/>
                <a:sym typeface="HeadLineA"/>
              </a:rPr>
              <a:t>업</a:t>
            </a:r>
            <a:r>
              <a:rPr b="1" lang="ko" sz="1800">
                <a:latin typeface="HeadLineA"/>
                <a:ea typeface="HeadLineA"/>
                <a:cs typeface="HeadLineA"/>
                <a:sym typeface="HeadLineA"/>
              </a:rPr>
              <a:t> &amp; Github</a:t>
            </a:r>
            <a:endParaRPr b="1" sz="1800">
              <a:latin typeface="HeadLineA"/>
              <a:ea typeface="HeadLineA"/>
              <a:cs typeface="HeadLineA"/>
              <a:sym typeface="HeadLineA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AFAFA"/>
        </a:solidFill>
      </p:bgPr>
    </p:bg>
    <p:spTree>
      <p:nvGrpSpPr>
        <p:cNvPr id="982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Google Shape;983;p103"/>
          <p:cNvSpPr txBox="1"/>
          <p:nvPr/>
        </p:nvSpPr>
        <p:spPr>
          <a:xfrm>
            <a:off x="1667500" y="4947900"/>
            <a:ext cx="73458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4" name="Google Shape;984;p103"/>
          <p:cNvSpPr/>
          <p:nvPr/>
        </p:nvSpPr>
        <p:spPr>
          <a:xfrm>
            <a:off x="782263" y="1097350"/>
            <a:ext cx="2361000" cy="3612300"/>
          </a:xfrm>
          <a:prstGeom prst="roundRect">
            <a:avLst>
              <a:gd fmla="val 16667" name="adj"/>
            </a:avLst>
          </a:prstGeom>
          <a:solidFill>
            <a:srgbClr val="FAFAFA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5" name="Google Shape;985;p103"/>
          <p:cNvSpPr/>
          <p:nvPr/>
        </p:nvSpPr>
        <p:spPr>
          <a:xfrm>
            <a:off x="3391497" y="1097350"/>
            <a:ext cx="2361000" cy="3612300"/>
          </a:xfrm>
          <a:prstGeom prst="roundRect">
            <a:avLst>
              <a:gd fmla="val 16667" name="adj"/>
            </a:avLst>
          </a:prstGeom>
          <a:solidFill>
            <a:srgbClr val="FAFAFA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6" name="Google Shape;986;p103"/>
          <p:cNvSpPr/>
          <p:nvPr/>
        </p:nvSpPr>
        <p:spPr>
          <a:xfrm>
            <a:off x="6000732" y="1097350"/>
            <a:ext cx="2361000" cy="3612300"/>
          </a:xfrm>
          <a:prstGeom prst="roundRect">
            <a:avLst>
              <a:gd fmla="val 16667" name="adj"/>
            </a:avLst>
          </a:prstGeom>
          <a:solidFill>
            <a:srgbClr val="FAFAFA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7" name="Google Shape;987;p103"/>
          <p:cNvSpPr txBox="1"/>
          <p:nvPr/>
        </p:nvSpPr>
        <p:spPr>
          <a:xfrm>
            <a:off x="4053750" y="307625"/>
            <a:ext cx="1036500" cy="7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600">
                <a:latin typeface="HeadLineA"/>
                <a:ea typeface="HeadLineA"/>
                <a:cs typeface="HeadLineA"/>
                <a:sym typeface="HeadLineA"/>
              </a:rPr>
              <a:t>명훈</a:t>
            </a:r>
            <a:endParaRPr b="1" sz="3600">
              <a:latin typeface="HeadLineA"/>
              <a:ea typeface="HeadLineA"/>
              <a:cs typeface="HeadLineA"/>
              <a:sym typeface="HeadLine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000">
              <a:latin typeface="HeadLineA"/>
              <a:ea typeface="HeadLineA"/>
              <a:cs typeface="HeadLineA"/>
              <a:sym typeface="HeadLine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000">
              <a:latin typeface="HeadLineA"/>
              <a:ea typeface="HeadLineA"/>
              <a:cs typeface="HeadLineA"/>
              <a:sym typeface="HeadLineA"/>
            </a:endParaRPr>
          </a:p>
        </p:txBody>
      </p:sp>
      <p:pic>
        <p:nvPicPr>
          <p:cNvPr id="988" name="Google Shape;988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7372" y="1170472"/>
            <a:ext cx="630800" cy="63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9" name="Google Shape;989;p10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27338" y="1170463"/>
            <a:ext cx="507775" cy="507775"/>
          </a:xfrm>
          <a:prstGeom prst="rect">
            <a:avLst/>
          </a:prstGeom>
          <a:noFill/>
          <a:ln>
            <a:noFill/>
          </a:ln>
        </p:spPr>
      </p:pic>
      <p:sp>
        <p:nvSpPr>
          <p:cNvPr id="990" name="Google Shape;990;p103"/>
          <p:cNvSpPr txBox="1"/>
          <p:nvPr/>
        </p:nvSpPr>
        <p:spPr>
          <a:xfrm>
            <a:off x="6662975" y="1678250"/>
            <a:ext cx="10365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HeadLineA"/>
                <a:ea typeface="HeadLineA"/>
                <a:cs typeface="HeadLineA"/>
                <a:sym typeface="HeadLineA"/>
              </a:rPr>
              <a:t>배웠던 점</a:t>
            </a:r>
            <a:endParaRPr>
              <a:latin typeface="HeadLineA"/>
              <a:ea typeface="HeadLineA"/>
              <a:cs typeface="HeadLineA"/>
              <a:sym typeface="HeadLineA"/>
            </a:endParaRPr>
          </a:p>
        </p:txBody>
      </p:sp>
      <p:pic>
        <p:nvPicPr>
          <p:cNvPr id="991" name="Google Shape;991;p10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02575" y="1133438"/>
            <a:ext cx="738849" cy="704876"/>
          </a:xfrm>
          <a:prstGeom prst="rect">
            <a:avLst/>
          </a:prstGeom>
          <a:noFill/>
          <a:ln>
            <a:noFill/>
          </a:ln>
        </p:spPr>
      </p:pic>
      <p:sp>
        <p:nvSpPr>
          <p:cNvPr id="992" name="Google Shape;992;p103"/>
          <p:cNvSpPr txBox="1"/>
          <p:nvPr/>
        </p:nvSpPr>
        <p:spPr>
          <a:xfrm>
            <a:off x="4053750" y="1716950"/>
            <a:ext cx="12399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HeadLineA"/>
                <a:ea typeface="HeadLineA"/>
                <a:cs typeface="HeadLineA"/>
                <a:sym typeface="HeadLineA"/>
              </a:rPr>
              <a:t>아쉬웠던 점</a:t>
            </a:r>
            <a:endParaRPr>
              <a:latin typeface="HeadLineA"/>
              <a:ea typeface="HeadLineA"/>
              <a:cs typeface="HeadLineA"/>
              <a:sym typeface="HeadLineA"/>
            </a:endParaRPr>
          </a:p>
        </p:txBody>
      </p:sp>
      <p:sp>
        <p:nvSpPr>
          <p:cNvPr id="993" name="Google Shape;993;p103"/>
          <p:cNvSpPr txBox="1"/>
          <p:nvPr/>
        </p:nvSpPr>
        <p:spPr>
          <a:xfrm>
            <a:off x="1444525" y="1678250"/>
            <a:ext cx="10365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HeadLineA"/>
                <a:ea typeface="HeadLineA"/>
                <a:cs typeface="HeadLineA"/>
                <a:sym typeface="HeadLineA"/>
              </a:rPr>
              <a:t>좋았던 점</a:t>
            </a:r>
            <a:endParaRPr>
              <a:latin typeface="HeadLineA"/>
              <a:ea typeface="HeadLineA"/>
              <a:cs typeface="HeadLineA"/>
              <a:sym typeface="HeadLineA"/>
            </a:endParaRPr>
          </a:p>
        </p:txBody>
      </p:sp>
      <p:sp>
        <p:nvSpPr>
          <p:cNvPr id="994" name="Google Shape;994;p103"/>
          <p:cNvSpPr txBox="1"/>
          <p:nvPr/>
        </p:nvSpPr>
        <p:spPr>
          <a:xfrm>
            <a:off x="398100" y="2231700"/>
            <a:ext cx="2993400" cy="24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HeadLineA"/>
                <a:ea typeface="HeadLineA"/>
                <a:cs typeface="HeadLineA"/>
                <a:sym typeface="HeadLineA"/>
              </a:rPr>
              <a:t>- 통일</a:t>
            </a:r>
            <a:r>
              <a:rPr b="1" lang="ko">
                <a:latin typeface="HeadLineA"/>
                <a:ea typeface="HeadLineA"/>
                <a:cs typeface="HeadLineA"/>
                <a:sym typeface="HeadLineA"/>
              </a:rPr>
              <a:t>성(규칙, 체계)</a:t>
            </a:r>
            <a:endParaRPr b="1">
              <a:latin typeface="HeadLineA"/>
              <a:ea typeface="HeadLineA"/>
              <a:cs typeface="HeadLineA"/>
              <a:sym typeface="HeadLine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HeadLineA"/>
              <a:ea typeface="HeadLineA"/>
              <a:cs typeface="HeadLineA"/>
              <a:sym typeface="HeadLine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HeadLineA"/>
                <a:ea typeface="HeadLineA"/>
                <a:cs typeface="HeadLineA"/>
                <a:sym typeface="HeadLineA"/>
              </a:rPr>
              <a:t>- </a:t>
            </a:r>
            <a:r>
              <a:rPr b="1" lang="ko">
                <a:solidFill>
                  <a:schemeClr val="dk1"/>
                </a:solidFill>
                <a:latin typeface="HeadLineA"/>
                <a:ea typeface="HeadLineA"/>
                <a:cs typeface="HeadLineA"/>
                <a:sym typeface="HeadLineA"/>
              </a:rPr>
              <a:t>관심</a:t>
            </a:r>
            <a:endParaRPr b="1">
              <a:solidFill>
                <a:schemeClr val="dk1"/>
              </a:solidFill>
              <a:latin typeface="HeadLineA"/>
              <a:ea typeface="HeadLineA"/>
              <a:cs typeface="HeadLineA"/>
              <a:sym typeface="HeadLine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chemeClr val="dk1"/>
                </a:solidFill>
                <a:latin typeface="HeadLineA"/>
                <a:ea typeface="HeadLineA"/>
                <a:cs typeface="HeadLineA"/>
                <a:sym typeface="HeadLineA"/>
              </a:rPr>
              <a:t>(프로젝트, 회사 생활[인사잘해라])</a:t>
            </a:r>
            <a:endParaRPr b="1" sz="1200">
              <a:solidFill>
                <a:schemeClr val="dk1"/>
              </a:solidFill>
              <a:latin typeface="HeadLineA"/>
              <a:ea typeface="HeadLineA"/>
              <a:cs typeface="HeadLineA"/>
              <a:sym typeface="HeadLine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HeadLineA"/>
              <a:ea typeface="HeadLineA"/>
              <a:cs typeface="HeadLineA"/>
              <a:sym typeface="HeadLine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  <a:latin typeface="HeadLineA"/>
                <a:ea typeface="HeadLineA"/>
                <a:cs typeface="HeadLineA"/>
                <a:sym typeface="HeadLineA"/>
              </a:rPr>
              <a:t>- 새로운 아이디어구현, </a:t>
            </a:r>
            <a:endParaRPr b="1">
              <a:solidFill>
                <a:schemeClr val="dk1"/>
              </a:solidFill>
              <a:latin typeface="HeadLineA"/>
              <a:ea typeface="HeadLineA"/>
              <a:cs typeface="HeadLineA"/>
              <a:sym typeface="HeadLine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  <a:latin typeface="HeadLineA"/>
                <a:ea typeface="HeadLineA"/>
                <a:cs typeface="HeadLineA"/>
                <a:sym typeface="HeadLineA"/>
              </a:rPr>
              <a:t>피드백 반영, 발전</a:t>
            </a:r>
            <a:endParaRPr b="1">
              <a:solidFill>
                <a:schemeClr val="dk1"/>
              </a:solidFill>
              <a:latin typeface="HeadLineA"/>
              <a:ea typeface="HeadLineA"/>
              <a:cs typeface="HeadLineA"/>
              <a:sym typeface="HeadLine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HeadLineA"/>
              <a:ea typeface="HeadLineA"/>
              <a:cs typeface="HeadLineA"/>
              <a:sym typeface="HeadLine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  <a:latin typeface="HeadLineA"/>
                <a:ea typeface="HeadLineA"/>
                <a:cs typeface="HeadLineA"/>
                <a:sym typeface="HeadLineA"/>
              </a:rPr>
              <a:t>- 질문과 답변 </a:t>
            </a:r>
            <a:endParaRPr b="1">
              <a:solidFill>
                <a:schemeClr val="dk1"/>
              </a:solidFill>
              <a:latin typeface="HeadLineA"/>
              <a:ea typeface="HeadLineA"/>
              <a:cs typeface="HeadLineA"/>
              <a:sym typeface="HeadLine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HeadLineA"/>
              <a:ea typeface="HeadLineA"/>
              <a:cs typeface="HeadLineA"/>
              <a:sym typeface="HeadLine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HeadLineA"/>
              <a:ea typeface="HeadLineA"/>
              <a:cs typeface="HeadLineA"/>
              <a:sym typeface="HeadLineA"/>
            </a:endParaRPr>
          </a:p>
        </p:txBody>
      </p:sp>
      <p:sp>
        <p:nvSpPr>
          <p:cNvPr id="995" name="Google Shape;995;p103"/>
          <p:cNvSpPr txBox="1"/>
          <p:nvPr/>
        </p:nvSpPr>
        <p:spPr>
          <a:xfrm>
            <a:off x="2997963" y="2183650"/>
            <a:ext cx="2931600" cy="14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HeadLineA"/>
                <a:ea typeface="HeadLineA"/>
                <a:cs typeface="HeadLineA"/>
                <a:sym typeface="HeadLineA"/>
              </a:rPr>
              <a:t>- </a:t>
            </a:r>
            <a:r>
              <a:rPr lang="ko">
                <a:solidFill>
                  <a:schemeClr val="dk1"/>
                </a:solidFill>
                <a:latin typeface="HeadLineA"/>
                <a:ea typeface="HeadLineA"/>
                <a:cs typeface="HeadLineA"/>
                <a:sym typeface="HeadLineA"/>
              </a:rPr>
              <a:t>문서를 빠르게 이해하고 구현하고 싶었지만 더디었다.</a:t>
            </a:r>
            <a:endParaRPr>
              <a:solidFill>
                <a:schemeClr val="dk1"/>
              </a:solidFill>
              <a:latin typeface="HeadLineA"/>
              <a:ea typeface="HeadLineA"/>
              <a:cs typeface="HeadLineA"/>
              <a:sym typeface="HeadLine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HeadLineA"/>
              <a:ea typeface="HeadLineA"/>
              <a:cs typeface="HeadLineA"/>
              <a:sym typeface="HeadLine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HeadLineA"/>
                <a:ea typeface="HeadLineA"/>
                <a:cs typeface="HeadLineA"/>
                <a:sym typeface="HeadLineA"/>
              </a:rPr>
              <a:t>- </a:t>
            </a:r>
            <a:r>
              <a:rPr lang="ko">
                <a:solidFill>
                  <a:schemeClr val="dk1"/>
                </a:solidFill>
                <a:latin typeface="HeadLineA"/>
                <a:ea typeface="HeadLineA"/>
                <a:cs typeface="HeadLineA"/>
                <a:sym typeface="HeadLineA"/>
              </a:rPr>
              <a:t>프로젝트에 관한 문서가 없어 아쉽다.</a:t>
            </a:r>
            <a:endParaRPr>
              <a:solidFill>
                <a:schemeClr val="dk1"/>
              </a:solidFill>
              <a:latin typeface="HeadLineA"/>
              <a:ea typeface="HeadLineA"/>
              <a:cs typeface="HeadLineA"/>
              <a:sym typeface="HeadLine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HeadLineA"/>
              <a:ea typeface="HeadLineA"/>
              <a:cs typeface="HeadLineA"/>
              <a:sym typeface="HeadLineA"/>
            </a:endParaRPr>
          </a:p>
        </p:txBody>
      </p:sp>
      <p:sp>
        <p:nvSpPr>
          <p:cNvPr id="996" name="Google Shape;996;p103"/>
          <p:cNvSpPr txBox="1"/>
          <p:nvPr/>
        </p:nvSpPr>
        <p:spPr>
          <a:xfrm>
            <a:off x="5572450" y="2183650"/>
            <a:ext cx="2845500" cy="20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HeadLineA"/>
                <a:ea typeface="HeadLineA"/>
                <a:cs typeface="HeadLineA"/>
                <a:sym typeface="HeadLineA"/>
              </a:rPr>
              <a:t>- </a:t>
            </a:r>
            <a:r>
              <a:rPr b="1" lang="ko">
                <a:solidFill>
                  <a:schemeClr val="dk1"/>
                </a:solidFill>
                <a:latin typeface="HeadLineA"/>
                <a:ea typeface="HeadLineA"/>
                <a:cs typeface="HeadLineA"/>
                <a:sym typeface="HeadLineA"/>
              </a:rPr>
              <a:t>의견, 생각 공유가 중요</a:t>
            </a:r>
            <a:endParaRPr b="1">
              <a:solidFill>
                <a:schemeClr val="dk1"/>
              </a:solidFill>
              <a:latin typeface="HeadLineA"/>
              <a:ea typeface="HeadLineA"/>
              <a:cs typeface="HeadLineA"/>
              <a:sym typeface="HeadLine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HeadLineA"/>
              <a:ea typeface="HeadLineA"/>
              <a:cs typeface="HeadLineA"/>
              <a:sym typeface="HeadLine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  <a:latin typeface="HeadLineA"/>
                <a:ea typeface="HeadLineA"/>
                <a:cs typeface="HeadLineA"/>
                <a:sym typeface="HeadLineA"/>
              </a:rPr>
              <a:t>- 사람들과 잘 지내야 한다</a:t>
            </a:r>
            <a:endParaRPr b="1">
              <a:solidFill>
                <a:schemeClr val="dk1"/>
              </a:solidFill>
              <a:latin typeface="HeadLineA"/>
              <a:ea typeface="HeadLineA"/>
              <a:cs typeface="HeadLineA"/>
              <a:sym typeface="HeadLine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HeadLineA"/>
              <a:ea typeface="HeadLineA"/>
              <a:cs typeface="HeadLineA"/>
              <a:sym typeface="HeadLine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  <a:latin typeface="HeadLineA"/>
                <a:ea typeface="HeadLineA"/>
                <a:cs typeface="HeadLineA"/>
                <a:sym typeface="HeadLineA"/>
              </a:rPr>
              <a:t>- 퇴근하며 하루를 회고한다</a:t>
            </a:r>
            <a:endParaRPr b="1">
              <a:solidFill>
                <a:schemeClr val="dk1"/>
              </a:solidFill>
              <a:latin typeface="HeadLineA"/>
              <a:ea typeface="HeadLineA"/>
              <a:cs typeface="HeadLineA"/>
              <a:sym typeface="HeadLine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HeadLineA"/>
              <a:ea typeface="HeadLineA"/>
              <a:cs typeface="HeadLineA"/>
              <a:sym typeface="HeadLine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  <a:latin typeface="HeadLineA"/>
                <a:ea typeface="HeadLineA"/>
                <a:cs typeface="HeadLineA"/>
                <a:sym typeface="HeadLineA"/>
              </a:rPr>
              <a:t>- 확실히 배워서 정리한다</a:t>
            </a:r>
            <a:endParaRPr b="1">
              <a:solidFill>
                <a:schemeClr val="dk1"/>
              </a:solidFill>
              <a:latin typeface="HeadLineA"/>
              <a:ea typeface="HeadLineA"/>
              <a:cs typeface="HeadLineA"/>
              <a:sym typeface="HeadLine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HeadLineA"/>
              <a:ea typeface="HeadLineA"/>
              <a:cs typeface="HeadLineA"/>
              <a:sym typeface="HeadLine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  <a:latin typeface="HeadLineA"/>
                <a:ea typeface="HeadLineA"/>
                <a:cs typeface="HeadLineA"/>
                <a:sym typeface="HeadLineA"/>
              </a:rPr>
              <a:t>- 장고는 생산성이 좋다</a:t>
            </a:r>
            <a:endParaRPr b="1">
              <a:latin typeface="HeadLineA"/>
              <a:ea typeface="HeadLineA"/>
              <a:cs typeface="HeadLineA"/>
              <a:sym typeface="HeadLineA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AFAFA"/>
        </a:solidFill>
      </p:bgPr>
    </p:bg>
    <p:spTree>
      <p:nvGrpSpPr>
        <p:cNvPr id="1000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Google Shape;1001;p104"/>
          <p:cNvSpPr/>
          <p:nvPr/>
        </p:nvSpPr>
        <p:spPr>
          <a:xfrm>
            <a:off x="782263" y="1097350"/>
            <a:ext cx="2361000" cy="3612300"/>
          </a:xfrm>
          <a:prstGeom prst="roundRect">
            <a:avLst>
              <a:gd fmla="val 16667" name="adj"/>
            </a:avLst>
          </a:prstGeom>
          <a:solidFill>
            <a:srgbClr val="FAFAFA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2" name="Google Shape;1002;p104"/>
          <p:cNvSpPr/>
          <p:nvPr/>
        </p:nvSpPr>
        <p:spPr>
          <a:xfrm>
            <a:off x="3391497" y="1097350"/>
            <a:ext cx="2361000" cy="3612300"/>
          </a:xfrm>
          <a:prstGeom prst="roundRect">
            <a:avLst>
              <a:gd fmla="val 16667" name="adj"/>
            </a:avLst>
          </a:prstGeom>
          <a:solidFill>
            <a:srgbClr val="FAFAFA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3" name="Google Shape;1003;p104"/>
          <p:cNvSpPr/>
          <p:nvPr/>
        </p:nvSpPr>
        <p:spPr>
          <a:xfrm>
            <a:off x="6000732" y="1097350"/>
            <a:ext cx="2361000" cy="3612300"/>
          </a:xfrm>
          <a:prstGeom prst="roundRect">
            <a:avLst>
              <a:gd fmla="val 16667" name="adj"/>
            </a:avLst>
          </a:prstGeom>
          <a:solidFill>
            <a:srgbClr val="FAFAFA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4" name="Google Shape;1004;p104"/>
          <p:cNvSpPr txBox="1"/>
          <p:nvPr/>
        </p:nvSpPr>
        <p:spPr>
          <a:xfrm>
            <a:off x="4053750" y="307625"/>
            <a:ext cx="1036500" cy="7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600">
                <a:latin typeface="HeadLineA"/>
                <a:ea typeface="HeadLineA"/>
                <a:cs typeface="HeadLineA"/>
                <a:sym typeface="HeadLineA"/>
              </a:rPr>
              <a:t>태형</a:t>
            </a:r>
            <a:endParaRPr b="1" sz="3600">
              <a:latin typeface="HeadLineA"/>
              <a:ea typeface="HeadLineA"/>
              <a:cs typeface="HeadLineA"/>
              <a:sym typeface="HeadLine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000">
              <a:latin typeface="HeadLineA"/>
              <a:ea typeface="HeadLineA"/>
              <a:cs typeface="HeadLineA"/>
              <a:sym typeface="HeadLine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000">
              <a:latin typeface="HeadLineA"/>
              <a:ea typeface="HeadLineA"/>
              <a:cs typeface="HeadLineA"/>
              <a:sym typeface="HeadLineA"/>
            </a:endParaRPr>
          </a:p>
        </p:txBody>
      </p:sp>
      <p:pic>
        <p:nvPicPr>
          <p:cNvPr id="1005" name="Google Shape;1005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7372" y="1170472"/>
            <a:ext cx="630800" cy="63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6" name="Google Shape;1006;p1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27338" y="1170463"/>
            <a:ext cx="507775" cy="507775"/>
          </a:xfrm>
          <a:prstGeom prst="rect">
            <a:avLst/>
          </a:prstGeom>
          <a:noFill/>
          <a:ln>
            <a:noFill/>
          </a:ln>
        </p:spPr>
      </p:pic>
      <p:sp>
        <p:nvSpPr>
          <p:cNvPr id="1007" name="Google Shape;1007;p104"/>
          <p:cNvSpPr txBox="1"/>
          <p:nvPr/>
        </p:nvSpPr>
        <p:spPr>
          <a:xfrm>
            <a:off x="6662975" y="1678250"/>
            <a:ext cx="10365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HeadLineA"/>
                <a:ea typeface="HeadLineA"/>
                <a:cs typeface="HeadLineA"/>
                <a:sym typeface="HeadLineA"/>
              </a:rPr>
              <a:t>배웠던 점</a:t>
            </a:r>
            <a:endParaRPr>
              <a:latin typeface="HeadLineA"/>
              <a:ea typeface="HeadLineA"/>
              <a:cs typeface="HeadLineA"/>
              <a:sym typeface="HeadLineA"/>
            </a:endParaRPr>
          </a:p>
        </p:txBody>
      </p:sp>
      <p:pic>
        <p:nvPicPr>
          <p:cNvPr id="1008" name="Google Shape;1008;p10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02575" y="1133438"/>
            <a:ext cx="738849" cy="704876"/>
          </a:xfrm>
          <a:prstGeom prst="rect">
            <a:avLst/>
          </a:prstGeom>
          <a:noFill/>
          <a:ln>
            <a:noFill/>
          </a:ln>
        </p:spPr>
      </p:pic>
      <p:sp>
        <p:nvSpPr>
          <p:cNvPr id="1009" name="Google Shape;1009;p104"/>
          <p:cNvSpPr txBox="1"/>
          <p:nvPr/>
        </p:nvSpPr>
        <p:spPr>
          <a:xfrm>
            <a:off x="4053750" y="1716950"/>
            <a:ext cx="12399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HeadLineA"/>
                <a:ea typeface="HeadLineA"/>
                <a:cs typeface="HeadLineA"/>
                <a:sym typeface="HeadLineA"/>
              </a:rPr>
              <a:t>아쉬웠던 점</a:t>
            </a:r>
            <a:endParaRPr>
              <a:latin typeface="HeadLineA"/>
              <a:ea typeface="HeadLineA"/>
              <a:cs typeface="HeadLineA"/>
              <a:sym typeface="HeadLineA"/>
            </a:endParaRPr>
          </a:p>
        </p:txBody>
      </p:sp>
      <p:sp>
        <p:nvSpPr>
          <p:cNvPr id="1010" name="Google Shape;1010;p104"/>
          <p:cNvSpPr txBox="1"/>
          <p:nvPr/>
        </p:nvSpPr>
        <p:spPr>
          <a:xfrm>
            <a:off x="1444525" y="1678250"/>
            <a:ext cx="10365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HeadLineA"/>
                <a:ea typeface="HeadLineA"/>
                <a:cs typeface="HeadLineA"/>
                <a:sym typeface="HeadLineA"/>
              </a:rPr>
              <a:t>좋았던 점</a:t>
            </a:r>
            <a:endParaRPr>
              <a:latin typeface="HeadLineA"/>
              <a:ea typeface="HeadLineA"/>
              <a:cs typeface="HeadLineA"/>
              <a:sym typeface="HeadLineA"/>
            </a:endParaRPr>
          </a:p>
        </p:txBody>
      </p:sp>
      <p:sp>
        <p:nvSpPr>
          <p:cNvPr id="1011" name="Google Shape;1011;p104"/>
          <p:cNvSpPr txBox="1"/>
          <p:nvPr/>
        </p:nvSpPr>
        <p:spPr>
          <a:xfrm>
            <a:off x="380875" y="2286875"/>
            <a:ext cx="2762400" cy="205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HeadLineA"/>
                <a:ea typeface="HeadLineA"/>
                <a:cs typeface="HeadLineA"/>
                <a:sym typeface="HeadLineA"/>
              </a:rPr>
              <a:t>- 회사</a:t>
            </a:r>
            <a:r>
              <a:rPr b="1" lang="ko">
                <a:latin typeface="HeadLineA"/>
                <a:ea typeface="HeadLineA"/>
                <a:cs typeface="HeadLineA"/>
                <a:sym typeface="HeadLineA"/>
              </a:rPr>
              <a:t>의 </a:t>
            </a:r>
            <a:r>
              <a:rPr b="1" lang="ko">
                <a:solidFill>
                  <a:srgbClr val="D61F26"/>
                </a:solidFill>
                <a:latin typeface="HeadLineA"/>
                <a:ea typeface="HeadLineA"/>
                <a:cs typeface="HeadLineA"/>
                <a:sym typeface="HeadLineA"/>
              </a:rPr>
              <a:t>개발 문화 경험</a:t>
            </a:r>
            <a:endParaRPr b="1">
              <a:solidFill>
                <a:srgbClr val="D61F26"/>
              </a:solidFill>
              <a:latin typeface="HeadLineA"/>
              <a:ea typeface="HeadLineA"/>
              <a:cs typeface="HeadLineA"/>
              <a:sym typeface="HeadLineA"/>
            </a:endParaRPr>
          </a:p>
          <a:p>
            <a:pPr indent="-304800" lvl="0" marL="914400" rtl="0" algn="l">
              <a:spcBef>
                <a:spcPts val="0"/>
              </a:spcBef>
              <a:spcAft>
                <a:spcPts val="0"/>
              </a:spcAft>
              <a:buSzPts val="1200"/>
              <a:buFont typeface="HeadLineA"/>
              <a:buChar char="●"/>
            </a:pPr>
            <a:r>
              <a:rPr b="1" lang="ko" sz="1200">
                <a:solidFill>
                  <a:srgbClr val="D61F26"/>
                </a:solidFill>
                <a:latin typeface="HeadLineA"/>
                <a:ea typeface="HeadLineA"/>
                <a:cs typeface="HeadLineA"/>
                <a:sym typeface="HeadLineA"/>
              </a:rPr>
              <a:t>코드 리뷰</a:t>
            </a:r>
            <a:endParaRPr b="1" sz="1200">
              <a:solidFill>
                <a:srgbClr val="D61F26"/>
              </a:solidFill>
              <a:latin typeface="HeadLineA"/>
              <a:ea typeface="HeadLineA"/>
              <a:cs typeface="HeadLineA"/>
              <a:sym typeface="HeadLineA"/>
            </a:endParaRPr>
          </a:p>
          <a:p>
            <a:pPr indent="-304800" lvl="0" marL="914400" rtl="0" algn="l">
              <a:spcBef>
                <a:spcPts val="0"/>
              </a:spcBef>
              <a:spcAft>
                <a:spcPts val="0"/>
              </a:spcAft>
              <a:buSzPts val="1200"/>
              <a:buFont typeface="HeadLineA"/>
              <a:buChar char="●"/>
            </a:pPr>
            <a:r>
              <a:rPr b="1" lang="ko" sz="1200">
                <a:solidFill>
                  <a:srgbClr val="D61F26"/>
                </a:solidFill>
                <a:latin typeface="HeadLineA"/>
                <a:ea typeface="HeadLineA"/>
                <a:cs typeface="HeadLineA"/>
                <a:sym typeface="HeadLineA"/>
              </a:rPr>
              <a:t>회고</a:t>
            </a:r>
            <a:endParaRPr b="1" sz="1200">
              <a:latin typeface="HeadLineA"/>
              <a:ea typeface="HeadLineA"/>
              <a:cs typeface="HeadLineA"/>
              <a:sym typeface="HeadLineA"/>
            </a:endParaRPr>
          </a:p>
          <a:p>
            <a:pPr indent="-304800" lvl="0" marL="914400" rtl="0" algn="l">
              <a:spcBef>
                <a:spcPts val="0"/>
              </a:spcBef>
              <a:spcAft>
                <a:spcPts val="0"/>
              </a:spcAft>
              <a:buSzPts val="1200"/>
              <a:buFont typeface="HeadLineA"/>
              <a:buChar char="●"/>
            </a:pPr>
            <a:r>
              <a:rPr b="1" lang="ko" sz="1200">
                <a:solidFill>
                  <a:srgbClr val="D61F26"/>
                </a:solidFill>
                <a:latin typeface="HeadLineA"/>
                <a:ea typeface="HeadLineA"/>
                <a:cs typeface="HeadLineA"/>
                <a:sym typeface="HeadLineA"/>
              </a:rPr>
              <a:t>테스트 코드</a:t>
            </a:r>
            <a:r>
              <a:rPr b="1" lang="ko" sz="1200">
                <a:latin typeface="HeadLineA"/>
                <a:ea typeface="HeadLineA"/>
                <a:cs typeface="HeadLineA"/>
                <a:sym typeface="HeadLineA"/>
              </a:rPr>
              <a:t> 작성</a:t>
            </a:r>
            <a:endParaRPr b="1" sz="1200">
              <a:latin typeface="HeadLineA"/>
              <a:ea typeface="HeadLineA"/>
              <a:cs typeface="HeadLineA"/>
              <a:sym typeface="HeadLine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HeadLineA"/>
              <a:ea typeface="HeadLineA"/>
              <a:cs typeface="HeadLineA"/>
              <a:sym typeface="HeadLine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HeadLineA"/>
                <a:ea typeface="HeadLineA"/>
                <a:cs typeface="HeadLineA"/>
                <a:sym typeface="HeadLineA"/>
              </a:rPr>
              <a:t>- </a:t>
            </a:r>
            <a:r>
              <a:rPr b="1" lang="ko">
                <a:latin typeface="HeadLineA"/>
                <a:ea typeface="HeadLineA"/>
                <a:cs typeface="HeadLineA"/>
                <a:sym typeface="HeadLineA"/>
              </a:rPr>
              <a:t>현업 개발자와의 </a:t>
            </a:r>
            <a:r>
              <a:rPr b="1" lang="ko">
                <a:solidFill>
                  <a:srgbClr val="D61F26"/>
                </a:solidFill>
                <a:latin typeface="HeadLineA"/>
                <a:ea typeface="HeadLineA"/>
                <a:cs typeface="HeadLineA"/>
                <a:sym typeface="HeadLineA"/>
              </a:rPr>
              <a:t>기술적 대화</a:t>
            </a:r>
            <a:endParaRPr b="1">
              <a:solidFill>
                <a:srgbClr val="D61F26"/>
              </a:solidFill>
              <a:latin typeface="HeadLineA"/>
              <a:ea typeface="HeadLineA"/>
              <a:cs typeface="HeadLineA"/>
              <a:sym typeface="HeadLine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D61F26"/>
              </a:solidFill>
              <a:latin typeface="HeadLineA"/>
              <a:ea typeface="HeadLineA"/>
              <a:cs typeface="HeadLineA"/>
              <a:sym typeface="HeadLine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HeadLineA"/>
                <a:ea typeface="HeadLineA"/>
                <a:cs typeface="HeadLineA"/>
                <a:sym typeface="HeadLineA"/>
              </a:rPr>
              <a:t>- Github Flow에 대한 이해</a:t>
            </a:r>
            <a:endParaRPr b="1">
              <a:latin typeface="HeadLineA"/>
              <a:ea typeface="HeadLineA"/>
              <a:cs typeface="HeadLineA"/>
              <a:sym typeface="HeadLineA"/>
            </a:endParaRPr>
          </a:p>
        </p:txBody>
      </p:sp>
      <p:sp>
        <p:nvSpPr>
          <p:cNvPr id="1012" name="Google Shape;1012;p104"/>
          <p:cNvSpPr txBox="1"/>
          <p:nvPr/>
        </p:nvSpPr>
        <p:spPr>
          <a:xfrm>
            <a:off x="2958725" y="2218613"/>
            <a:ext cx="2931600" cy="21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latin typeface="HeadLineA"/>
                <a:ea typeface="HeadLineA"/>
                <a:cs typeface="HeadLineA"/>
                <a:sym typeface="HeadLineA"/>
              </a:rPr>
              <a:t>- </a:t>
            </a:r>
            <a:r>
              <a:rPr b="1" lang="ko">
                <a:solidFill>
                  <a:srgbClr val="D61F26"/>
                </a:solidFill>
                <a:latin typeface="HeadLineA"/>
                <a:ea typeface="HeadLineA"/>
                <a:cs typeface="HeadLineA"/>
                <a:sym typeface="HeadLineA"/>
              </a:rPr>
              <a:t>성</a:t>
            </a:r>
            <a:r>
              <a:rPr b="1" lang="ko">
                <a:solidFill>
                  <a:srgbClr val="D61F26"/>
                </a:solidFill>
                <a:latin typeface="HeadLineA"/>
                <a:ea typeface="HeadLineA"/>
                <a:cs typeface="HeadLineA"/>
                <a:sym typeface="HeadLineA"/>
              </a:rPr>
              <a:t>능</a:t>
            </a:r>
            <a:r>
              <a:rPr b="1" lang="ko">
                <a:latin typeface="HeadLineA"/>
                <a:ea typeface="HeadLineA"/>
                <a:cs typeface="HeadLineA"/>
                <a:sym typeface="HeadLineA"/>
              </a:rPr>
              <a:t> 이슈 (ORM 최적화)</a:t>
            </a:r>
            <a:endParaRPr b="1">
              <a:latin typeface="HeadLineA"/>
              <a:ea typeface="HeadLineA"/>
              <a:cs typeface="HeadLineA"/>
              <a:sym typeface="HeadLine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HeadLineA"/>
              <a:ea typeface="HeadLineA"/>
              <a:cs typeface="HeadLineA"/>
              <a:sym typeface="HeadLine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latin typeface="HeadLineA"/>
                <a:ea typeface="HeadLineA"/>
                <a:cs typeface="HeadLineA"/>
                <a:sym typeface="HeadLineA"/>
              </a:rPr>
              <a:t>- </a:t>
            </a:r>
            <a:r>
              <a:rPr b="1" lang="ko">
                <a:solidFill>
                  <a:srgbClr val="D61F26"/>
                </a:solidFill>
                <a:latin typeface="HeadLineA"/>
                <a:ea typeface="HeadLineA"/>
                <a:cs typeface="HeadLineA"/>
                <a:sym typeface="HeadLineA"/>
              </a:rPr>
              <a:t>리팩토링</a:t>
            </a:r>
            <a:endParaRPr b="1">
              <a:solidFill>
                <a:srgbClr val="D61F26"/>
              </a:solidFill>
              <a:latin typeface="HeadLineA"/>
              <a:ea typeface="HeadLineA"/>
              <a:cs typeface="HeadLineA"/>
              <a:sym typeface="HeadLine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HeadLineA"/>
              <a:ea typeface="HeadLineA"/>
              <a:cs typeface="HeadLineA"/>
              <a:sym typeface="HeadLine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  <a:latin typeface="HeadLineA"/>
                <a:ea typeface="HeadLineA"/>
                <a:cs typeface="HeadLineA"/>
                <a:sym typeface="HeadLineA"/>
              </a:rPr>
              <a:t>-  학원 교육</a:t>
            </a:r>
            <a:endParaRPr b="1">
              <a:solidFill>
                <a:schemeClr val="dk1"/>
              </a:solidFill>
              <a:latin typeface="HeadLineA"/>
              <a:ea typeface="HeadLineA"/>
              <a:cs typeface="HeadLineA"/>
              <a:sym typeface="HeadLine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HeadLineA"/>
              <a:ea typeface="HeadLineA"/>
              <a:cs typeface="HeadLineA"/>
              <a:sym typeface="HeadLine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  <a:latin typeface="HeadLineA"/>
                <a:ea typeface="HeadLineA"/>
                <a:cs typeface="HeadLineA"/>
                <a:sym typeface="HeadLineA"/>
              </a:rPr>
              <a:t>- 자리가 멀어서 </a:t>
            </a:r>
            <a:endParaRPr b="1">
              <a:solidFill>
                <a:schemeClr val="dk1"/>
              </a:solidFill>
              <a:latin typeface="HeadLineA"/>
              <a:ea typeface="HeadLineA"/>
              <a:cs typeface="HeadLineA"/>
              <a:sym typeface="HeadLine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D61F26"/>
                </a:solidFill>
                <a:latin typeface="HeadLineA"/>
                <a:ea typeface="HeadLineA"/>
                <a:cs typeface="HeadLineA"/>
                <a:sym typeface="HeadLineA"/>
              </a:rPr>
              <a:t>소통의 기회</a:t>
            </a:r>
            <a:r>
              <a:rPr b="1" lang="ko">
                <a:solidFill>
                  <a:schemeClr val="dk1"/>
                </a:solidFill>
                <a:latin typeface="HeadLineA"/>
                <a:ea typeface="HeadLineA"/>
                <a:cs typeface="HeadLineA"/>
                <a:sym typeface="HeadLineA"/>
              </a:rPr>
              <a:t>가 적었던 점</a:t>
            </a:r>
            <a:endParaRPr b="1">
              <a:solidFill>
                <a:schemeClr val="dk1"/>
              </a:solidFill>
              <a:latin typeface="HeadLineA"/>
              <a:ea typeface="HeadLineA"/>
              <a:cs typeface="HeadLineA"/>
              <a:sym typeface="HeadLine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HeadLineA"/>
              <a:ea typeface="HeadLineA"/>
              <a:cs typeface="HeadLineA"/>
              <a:sym typeface="HeadLine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HeadLineA"/>
              <a:ea typeface="HeadLineA"/>
              <a:cs typeface="HeadLineA"/>
              <a:sym typeface="HeadLineA"/>
            </a:endParaRPr>
          </a:p>
        </p:txBody>
      </p:sp>
      <p:sp>
        <p:nvSpPr>
          <p:cNvPr id="1013" name="Google Shape;1013;p104"/>
          <p:cNvSpPr txBox="1"/>
          <p:nvPr/>
        </p:nvSpPr>
        <p:spPr>
          <a:xfrm>
            <a:off x="5549350" y="2286875"/>
            <a:ext cx="2931600" cy="14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HeadLineA"/>
                <a:ea typeface="HeadLineA"/>
                <a:cs typeface="HeadLineA"/>
                <a:sym typeface="HeadLineA"/>
              </a:rPr>
              <a:t>- </a:t>
            </a:r>
            <a:r>
              <a:rPr b="1" lang="ko">
                <a:solidFill>
                  <a:srgbClr val="D61F26"/>
                </a:solidFill>
                <a:latin typeface="HeadLineA"/>
                <a:ea typeface="HeadLineA"/>
                <a:cs typeface="HeadLineA"/>
                <a:sym typeface="HeadLineA"/>
              </a:rPr>
              <a:t>부족한</a:t>
            </a:r>
            <a:r>
              <a:rPr b="1" lang="ko">
                <a:solidFill>
                  <a:schemeClr val="dk1"/>
                </a:solidFill>
                <a:latin typeface="HeadLineA"/>
                <a:ea typeface="HeadLineA"/>
                <a:cs typeface="HeadLineA"/>
                <a:sym typeface="HeadLineA"/>
              </a:rPr>
              <a:t> </a:t>
            </a:r>
            <a:r>
              <a:rPr b="1" lang="ko">
                <a:solidFill>
                  <a:srgbClr val="D61F26"/>
                </a:solidFill>
                <a:latin typeface="HeadLineA"/>
                <a:ea typeface="HeadLineA"/>
                <a:cs typeface="HeadLineA"/>
                <a:sym typeface="HeadLineA"/>
              </a:rPr>
              <a:t>개발 역량</a:t>
            </a:r>
            <a:r>
              <a:rPr b="1" lang="ko">
                <a:solidFill>
                  <a:schemeClr val="dk1"/>
                </a:solidFill>
                <a:latin typeface="HeadLineA"/>
                <a:ea typeface="HeadLineA"/>
                <a:cs typeface="HeadLineA"/>
                <a:sym typeface="HeadLineA"/>
              </a:rPr>
              <a:t> 인지</a:t>
            </a:r>
            <a:endParaRPr b="1">
              <a:solidFill>
                <a:schemeClr val="dk1"/>
              </a:solidFill>
              <a:latin typeface="HeadLineA"/>
              <a:ea typeface="HeadLineA"/>
              <a:cs typeface="HeadLineA"/>
              <a:sym typeface="HeadLine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HeadLineA"/>
              <a:ea typeface="HeadLineA"/>
              <a:cs typeface="HeadLineA"/>
              <a:sym typeface="HeadLine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  <a:latin typeface="HeadLineA"/>
                <a:ea typeface="HeadLineA"/>
                <a:cs typeface="HeadLineA"/>
                <a:sym typeface="HeadLineA"/>
              </a:rPr>
              <a:t>- </a:t>
            </a:r>
            <a:r>
              <a:rPr b="1" lang="ko">
                <a:solidFill>
                  <a:srgbClr val="D61F26"/>
                </a:solidFill>
                <a:latin typeface="HeadLineA"/>
                <a:ea typeface="HeadLineA"/>
                <a:cs typeface="HeadLineA"/>
                <a:sym typeface="HeadLineA"/>
              </a:rPr>
              <a:t>ORM 최적화</a:t>
            </a:r>
            <a:r>
              <a:rPr b="1" lang="ko">
                <a:solidFill>
                  <a:schemeClr val="dk1"/>
                </a:solidFill>
                <a:latin typeface="HeadLineA"/>
                <a:ea typeface="HeadLineA"/>
                <a:cs typeface="HeadLineA"/>
                <a:sym typeface="HeadLineA"/>
              </a:rPr>
              <a:t> 대한 학습</a:t>
            </a:r>
            <a:endParaRPr b="1">
              <a:solidFill>
                <a:schemeClr val="dk1"/>
              </a:solidFill>
              <a:latin typeface="HeadLineA"/>
              <a:ea typeface="HeadLineA"/>
              <a:cs typeface="HeadLineA"/>
              <a:sym typeface="HeadLine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HeadLineA"/>
              <a:ea typeface="HeadLineA"/>
              <a:cs typeface="HeadLineA"/>
              <a:sym typeface="HeadLine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  <a:latin typeface="HeadLineA"/>
                <a:ea typeface="HeadLineA"/>
                <a:cs typeface="HeadLineA"/>
                <a:sym typeface="HeadLineA"/>
              </a:rPr>
              <a:t>- </a:t>
            </a:r>
            <a:r>
              <a:rPr b="1" lang="ko">
                <a:solidFill>
                  <a:srgbClr val="D61F26"/>
                </a:solidFill>
                <a:latin typeface="HeadLineA"/>
                <a:ea typeface="HeadLineA"/>
                <a:cs typeface="HeadLineA"/>
                <a:sym typeface="HeadLineA"/>
              </a:rPr>
              <a:t>테스트 코드</a:t>
            </a:r>
            <a:r>
              <a:rPr b="1" lang="ko">
                <a:solidFill>
                  <a:schemeClr val="dk1"/>
                </a:solidFill>
                <a:latin typeface="HeadLineA"/>
                <a:ea typeface="HeadLineA"/>
                <a:cs typeface="HeadLineA"/>
                <a:sym typeface="HeadLineA"/>
              </a:rPr>
              <a:t> 작성의 필요성</a:t>
            </a:r>
            <a:endParaRPr b="1">
              <a:solidFill>
                <a:schemeClr val="dk1"/>
              </a:solidFill>
              <a:latin typeface="HeadLineA"/>
              <a:ea typeface="HeadLineA"/>
              <a:cs typeface="HeadLineA"/>
              <a:sym typeface="HeadLine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HeadLineA"/>
              <a:ea typeface="HeadLineA"/>
              <a:cs typeface="HeadLineA"/>
              <a:sym typeface="HeadLine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  <a:latin typeface="HeadLineA"/>
                <a:ea typeface="HeadLineA"/>
                <a:cs typeface="HeadLineA"/>
                <a:sym typeface="HeadLineA"/>
              </a:rPr>
              <a:t>- </a:t>
            </a:r>
            <a:r>
              <a:rPr b="1" lang="ko">
                <a:solidFill>
                  <a:srgbClr val="D61F26"/>
                </a:solidFill>
                <a:latin typeface="HeadLineA"/>
                <a:ea typeface="HeadLineA"/>
                <a:cs typeface="HeadLineA"/>
                <a:sym typeface="HeadLineA"/>
              </a:rPr>
              <a:t>협업</a:t>
            </a:r>
            <a:r>
              <a:rPr b="1" lang="ko">
                <a:solidFill>
                  <a:schemeClr val="dk1"/>
                </a:solidFill>
                <a:latin typeface="HeadLineA"/>
                <a:ea typeface="HeadLineA"/>
                <a:cs typeface="HeadLineA"/>
                <a:sym typeface="HeadLineA"/>
              </a:rPr>
              <a:t> 스킬 업</a:t>
            </a:r>
            <a:endParaRPr b="1">
              <a:solidFill>
                <a:schemeClr val="dk1"/>
              </a:solidFill>
              <a:latin typeface="HeadLineA"/>
              <a:ea typeface="HeadLineA"/>
              <a:cs typeface="HeadLineA"/>
              <a:sym typeface="HeadLineA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HeadLineA"/>
              <a:ea typeface="HeadLineA"/>
              <a:cs typeface="HeadLineA"/>
              <a:sym typeface="HeadLine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HeadLineA"/>
              <a:ea typeface="HeadLineA"/>
              <a:cs typeface="HeadLineA"/>
              <a:sym typeface="HeadLineA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AFAFA"/>
        </a:soli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05"/>
          <p:cNvSpPr txBox="1"/>
          <p:nvPr/>
        </p:nvSpPr>
        <p:spPr>
          <a:xfrm>
            <a:off x="2990250" y="1184100"/>
            <a:ext cx="3258000" cy="259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0">
                <a:latin typeface="HeadLineA"/>
                <a:ea typeface="HeadLineA"/>
                <a:cs typeface="HeadLineA"/>
                <a:sym typeface="HeadLineA"/>
              </a:rPr>
              <a:t>Q&amp;A</a:t>
            </a:r>
            <a:endParaRPr b="1" sz="15000">
              <a:latin typeface="HeadLineA"/>
              <a:ea typeface="HeadLineA"/>
              <a:cs typeface="HeadLineA"/>
              <a:sym typeface="HeadLine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